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8" r:id="rId1"/>
  </p:sldMasterIdLst>
  <p:notesMasterIdLst>
    <p:notesMasterId r:id="rId41"/>
  </p:notesMasterIdLst>
  <p:sldIdLst>
    <p:sldId id="256" r:id="rId2"/>
    <p:sldId id="257" r:id="rId3"/>
    <p:sldId id="262" r:id="rId4"/>
    <p:sldId id="263" r:id="rId5"/>
    <p:sldId id="266" r:id="rId6"/>
    <p:sldId id="264" r:id="rId7"/>
    <p:sldId id="267" r:id="rId8"/>
    <p:sldId id="268" r:id="rId9"/>
    <p:sldId id="265" r:id="rId10"/>
    <p:sldId id="269" r:id="rId11"/>
    <p:sldId id="270" r:id="rId12"/>
    <p:sldId id="274" r:id="rId13"/>
    <p:sldId id="272" r:id="rId14"/>
    <p:sldId id="276" r:id="rId15"/>
    <p:sldId id="261" r:id="rId16"/>
    <p:sldId id="273" r:id="rId17"/>
    <p:sldId id="277" r:id="rId18"/>
    <p:sldId id="279" r:id="rId19"/>
    <p:sldId id="275" r:id="rId20"/>
    <p:sldId id="278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zione predefinita" id="{621D0959-ABC1-4061-A558-5B06F871B83B}">
          <p14:sldIdLst>
            <p14:sldId id="256"/>
            <p14:sldId id="257"/>
            <p14:sldId id="262"/>
            <p14:sldId id="263"/>
            <p14:sldId id="266"/>
            <p14:sldId id="264"/>
            <p14:sldId id="267"/>
            <p14:sldId id="268"/>
            <p14:sldId id="265"/>
            <p14:sldId id="269"/>
            <p14:sldId id="270"/>
            <p14:sldId id="274"/>
          </p14:sldIdLst>
        </p14:section>
        <p14:section name="Sezione senza titolo" id="{E62AFCC1-AD22-49B6-9647-2C087394D70C}">
          <p14:sldIdLst>
            <p14:sldId id="272"/>
            <p14:sldId id="276"/>
            <p14:sldId id="261"/>
            <p14:sldId id="273"/>
            <p14:sldId id="277"/>
            <p14:sldId id="279"/>
            <p14:sldId id="275"/>
            <p14:sldId id="278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der" initials="f" lastIdx="2" clrIdx="0">
    <p:extLst>
      <p:ext uri="{19B8F6BF-5375-455C-9EA6-DF929625EA0E}">
        <p15:presenceInfo xmlns:p15="http://schemas.microsoft.com/office/powerpoint/2012/main" userId="fed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5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E28D64-0198-4052-BCD1-13C17977050A}" type="datetimeFigureOut">
              <a:rPr lang="it-IT" smtClean="0"/>
              <a:t>07/02/2018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01DDD-2193-4912-B612-08F7C32070E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9503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7A6-7A53-44F9-A31A-D3E948AE02D4}" type="datetime1">
              <a:rPr lang="it-IT" smtClean="0"/>
              <a:t>07/02/2018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Biotouch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28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ED8C1-9C56-4E2A-AB4D-87978438E383}" type="datetime1">
              <a:rPr lang="it-IT" smtClean="0"/>
              <a:t>07/02/2018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Biotouch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2732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72873-540E-408D-B2FB-1608AA02B123}" type="datetime1">
              <a:rPr lang="it-IT" smtClean="0"/>
              <a:t>07/02/2018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Biotouch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124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B6726E-43CA-4685-957A-4458DF0230DE}" type="datetime1">
              <a:rPr lang="it-IT" smtClean="0"/>
              <a:t>07/02/2018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Biotouch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154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24433-FE5F-4C8B-AEBD-28BAFF72A617}" type="datetime1">
              <a:rPr lang="it-IT" smtClean="0"/>
              <a:t>07/02/2018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Biotouch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33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A555B-07B7-474C-9E60-775852FE923B}" type="datetime1">
              <a:rPr lang="it-IT" smtClean="0"/>
              <a:t>07/02/2018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Biotouch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1222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E17A2-95A7-416E-9728-E2EED38FEEFF}" type="datetime1">
              <a:rPr lang="it-IT" smtClean="0"/>
              <a:t>07/02/2018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Biotouch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40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B4A0C-0C13-4605-9C07-23623796BC54}" type="datetime1">
              <a:rPr lang="it-IT" smtClean="0"/>
              <a:t>07/02/2018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Biotouch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6621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2AF39-B79E-4592-886B-099D0C540F0B}" type="datetime1">
              <a:rPr lang="it-IT" smtClean="0"/>
              <a:t>07/02/2018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it-IT"/>
              <a:t>Biotouch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68314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1262B713-2E23-47A7-A6B1-98A1603C9C59}" type="datetime1">
              <a:rPr lang="it-IT" smtClean="0"/>
              <a:t>07/02/2018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it-IT"/>
              <a:t>Biotouch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556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9F2C7-E245-46E6-B4F5-26CDA5F1CA54}" type="datetime1">
              <a:rPr lang="it-IT" smtClean="0"/>
              <a:t>07/02/2018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Biotouch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9438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93B6851-D948-4FFF-95F5-EABB38A02058}" type="datetime1">
              <a:rPr lang="it-IT" smtClean="0"/>
              <a:t>07/02/2018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it-IT"/>
              <a:t>Biotouch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81ED1F4A-BBFD-464B-A366-1916050361AD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576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1B1691-9324-4BDB-AB3A-3EDDC557A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960" y="1426464"/>
            <a:ext cx="7543800" cy="2674620"/>
          </a:xfrm>
        </p:spPr>
        <p:txBody>
          <a:bodyPr anchor="ctr"/>
          <a:lstStyle/>
          <a:p>
            <a:pPr algn="ctr"/>
            <a:r>
              <a:rPr lang="it-IT" b="1" dirty="0"/>
              <a:t>Biotouch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722A9F0C-9E35-4CC8-A1DE-B11841AFC934}"/>
              </a:ext>
            </a:extLst>
          </p:cNvPr>
          <p:cNvSpPr txBox="1"/>
          <p:nvPr/>
        </p:nvSpPr>
        <p:spPr>
          <a:xfrm>
            <a:off x="822960" y="4360635"/>
            <a:ext cx="162632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50" dirty="0">
                <a:latin typeface="+mj-lt"/>
              </a:rPr>
              <a:t>Biometric</a:t>
            </a:r>
            <a:r>
              <a:rPr lang="it-IT" sz="1350" dirty="0">
                <a:latin typeface="+mj-lt"/>
              </a:rPr>
              <a:t> Systems</a:t>
            </a:r>
          </a:p>
          <a:p>
            <a:endParaRPr lang="it-IT" sz="1350" dirty="0">
              <a:latin typeface="+mj-lt"/>
            </a:endParaRPr>
          </a:p>
          <a:p>
            <a:r>
              <a:rPr lang="it-IT" sz="1350" dirty="0">
                <a:latin typeface="+mj-lt"/>
              </a:rPr>
              <a:t>Computer Science, </a:t>
            </a:r>
          </a:p>
          <a:p>
            <a:r>
              <a:rPr lang="it-IT" sz="1350" dirty="0">
                <a:latin typeface="+mj-lt"/>
              </a:rPr>
              <a:t>La Sapienza</a:t>
            </a:r>
          </a:p>
          <a:p>
            <a:endParaRPr lang="it-IT" sz="1350" dirty="0">
              <a:latin typeface="+mj-lt"/>
            </a:endParaRPr>
          </a:p>
          <a:p>
            <a:r>
              <a:rPr lang="it-IT" sz="1200" dirty="0">
                <a:latin typeface="+mj-lt"/>
              </a:rPr>
              <a:t>12/02/2018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C0527FD-E2CD-4B9F-A8B2-A09ABDB5D4D1}"/>
              </a:ext>
            </a:extLst>
          </p:cNvPr>
          <p:cNvSpPr txBox="1"/>
          <p:nvPr/>
        </p:nvSpPr>
        <p:spPr>
          <a:xfrm>
            <a:off x="6985001" y="4350113"/>
            <a:ext cx="138176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350" dirty="0">
                <a:latin typeface="+mj-lt"/>
              </a:rPr>
              <a:t>Luca Moschella</a:t>
            </a:r>
          </a:p>
          <a:p>
            <a:pPr algn="r"/>
            <a:r>
              <a:rPr lang="it-IT" sz="1350" dirty="0">
                <a:latin typeface="+mj-lt"/>
              </a:rPr>
              <a:t>Federica Spini</a:t>
            </a:r>
          </a:p>
        </p:txBody>
      </p:sp>
    </p:spTree>
    <p:extLst>
      <p:ext uri="{BB962C8B-B14F-4D97-AF65-F5344CB8AC3E}">
        <p14:creationId xmlns:p14="http://schemas.microsoft.com/office/powerpoint/2010/main" val="2315564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238737-ABB8-4F57-9A39-078E7AE0F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Yes, they are enough!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AB1D442-70B8-4AD7-A8AE-8786E2218E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85" t="35437" r="15098" b="24443"/>
          <a:stretch/>
        </p:blipFill>
        <p:spPr>
          <a:xfrm>
            <a:off x="452794" y="2943499"/>
            <a:ext cx="4257844" cy="179396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E970E77-C39A-407C-BD19-2751E63508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47" t="31693" r="25542" b="33071"/>
          <a:stretch/>
        </p:blipFill>
        <p:spPr>
          <a:xfrm>
            <a:off x="4863375" y="2779429"/>
            <a:ext cx="3668576" cy="1568492"/>
          </a:xfrm>
          <a:prstGeom prst="rect">
            <a:avLst/>
          </a:prstGeom>
        </p:spPr>
      </p:pic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6654635-A448-4E2C-9C6F-DD6DA9A9E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10</a:t>
            </a:fld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615BC8E-6E79-41C7-8DF6-BFB99FACB58B}"/>
              </a:ext>
            </a:extLst>
          </p:cNvPr>
          <p:cNvSpPr txBox="1"/>
          <p:nvPr/>
        </p:nvSpPr>
        <p:spPr>
          <a:xfrm>
            <a:off x="452794" y="5477694"/>
            <a:ext cx="7543800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…we have also an exact distinction of the connected components!</a:t>
            </a:r>
          </a:p>
        </p:txBody>
      </p:sp>
    </p:spTree>
    <p:extLst>
      <p:ext uri="{BB962C8B-B14F-4D97-AF65-F5344CB8AC3E}">
        <p14:creationId xmlns:p14="http://schemas.microsoft.com/office/powerpoint/2010/main" val="389520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4A615E-9499-4A8B-830B-DC076073A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Moreover…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09E4963-1974-4F4E-9694-B8B809247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61879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…we can reproduce the exact way the word was written, with its pauses and with its connected component order!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0394CEE2-0417-49AC-838B-7C0F99B1A2AE}"/>
              </a:ext>
            </a:extLst>
          </p:cNvPr>
          <p:cNvGrpSpPr/>
          <p:nvPr/>
        </p:nvGrpSpPr>
        <p:grpSpPr>
          <a:xfrm>
            <a:off x="0" y="2493101"/>
            <a:ext cx="9144000" cy="3510000"/>
            <a:chOff x="0" y="2464526"/>
            <a:chExt cx="9144000" cy="3510000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F6945517-EFBA-4E07-A8D1-8D75629CC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464526"/>
              <a:ext cx="4680000" cy="3510000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D3D821C-02F3-43DF-9C0E-3601B1178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4000" y="2464526"/>
              <a:ext cx="4680000" cy="3509999"/>
            </a:xfrm>
            <a:prstGeom prst="rect">
              <a:avLst/>
            </a:prstGeom>
          </p:spPr>
        </p:pic>
      </p:grp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49F22CA-64C8-4D2A-9697-CA76C506D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4059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75C3B5-3EC3-4717-B870-8604D0CE3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does it mean?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C1A518-A95F-4DC4-A444-65819B5ABD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389604"/>
          </a:xfrm>
        </p:spPr>
        <p:txBody>
          <a:bodyPr anchor="t">
            <a:normAutofit/>
          </a:bodyPr>
          <a:lstStyle/>
          <a:p>
            <a:pPr algn="just"/>
            <a:r>
              <a:rPr lang="en-US" dirty="0"/>
              <a:t>We can analyze the written word… avoiding all the problems related to image recognition!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Furthermore of each point we know:</a:t>
            </a:r>
          </a:p>
          <a:p>
            <a:pPr lvl="3" algn="just">
              <a:buFont typeface="Arial" panose="020B0604020202020204" pitchFamily="34" charset="0"/>
              <a:buChar char="•"/>
            </a:pPr>
            <a:r>
              <a:rPr lang="en-US" sz="2000" dirty="0"/>
              <a:t>The elapsed time</a:t>
            </a:r>
          </a:p>
          <a:p>
            <a:pPr lvl="3" algn="just">
              <a:buFont typeface="Arial" panose="020B0604020202020204" pitchFamily="34" charset="0"/>
              <a:buChar char="•"/>
            </a:pPr>
            <a:r>
              <a:rPr lang="en-US" sz="2000" dirty="0"/>
              <a:t>The connected component it belongs to</a:t>
            </a:r>
          </a:p>
          <a:p>
            <a:pPr algn="just"/>
            <a:r>
              <a:rPr lang="en-US" dirty="0"/>
              <a:t>These information cannot be learned from an image, neither by a human.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F7D169E-F9FF-43BE-AD43-FA2CD05BD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494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D2D417-1190-4946-AC8A-0F15F9852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Time visualization on a 3D plot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9774362-80B6-4BE4-BD37-826BC085F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13</a:t>
            </a:fld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97EC0859-F092-4D1B-9925-4BAAC3C192C2}"/>
              </a:ext>
            </a:extLst>
          </p:cNvPr>
          <p:cNvGrpSpPr/>
          <p:nvPr/>
        </p:nvGrpSpPr>
        <p:grpSpPr>
          <a:xfrm>
            <a:off x="15507" y="1828797"/>
            <a:ext cx="9112986" cy="3315001"/>
            <a:chOff x="10756" y="2377440"/>
            <a:chExt cx="9112986" cy="3315001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83041912-BA4D-47E4-A980-B9D64EB78A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56" y="2377441"/>
              <a:ext cx="4680000" cy="3315000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DFFA657F-A025-4B37-9448-926ED0DB1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43742" y="2377440"/>
              <a:ext cx="4680000" cy="3315000"/>
            </a:xfrm>
            <a:prstGeom prst="rect">
              <a:avLst/>
            </a:prstGeom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ECF5584-6CCC-4FB7-9C48-9ABB4663B0ED}"/>
              </a:ext>
            </a:extLst>
          </p:cNvPr>
          <p:cNvSpPr txBox="1"/>
          <p:nvPr/>
        </p:nvSpPr>
        <p:spPr>
          <a:xfrm>
            <a:off x="435429" y="5259977"/>
            <a:ext cx="8238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gives a lot of information about the word: just look at the dot of the </a:t>
            </a:r>
            <a:r>
              <a:rPr lang="en-US" b="1" i="1" dirty="0" err="1"/>
              <a:t>i</a:t>
            </a:r>
            <a:r>
              <a:rPr lang="en-US" i="1" dirty="0"/>
              <a:t>,</a:t>
            </a:r>
            <a:r>
              <a:rPr lang="en-US" b="1" i="1" dirty="0"/>
              <a:t> </a:t>
            </a:r>
            <a:r>
              <a:rPr lang="en-US" dirty="0"/>
              <a:t>how the </a:t>
            </a:r>
            <a:r>
              <a:rPr lang="en-US" b="1" i="1" dirty="0"/>
              <a:t>Y</a:t>
            </a:r>
            <a:r>
              <a:rPr lang="en-US" dirty="0"/>
              <a:t> is decomposed or how the </a:t>
            </a:r>
            <a:r>
              <a:rPr lang="en-US" b="1" dirty="0"/>
              <a:t>B</a:t>
            </a:r>
            <a:r>
              <a:rPr lang="en-US" dirty="0"/>
              <a:t> is unrolled.</a:t>
            </a:r>
          </a:p>
        </p:txBody>
      </p:sp>
    </p:spTree>
    <p:extLst>
      <p:ext uri="{BB962C8B-B14F-4D97-AF65-F5344CB8AC3E}">
        <p14:creationId xmlns:p14="http://schemas.microsoft.com/office/powerpoint/2010/main" val="2992900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6ABBB0-E59B-4F08-8FD4-31544098C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Is the starting point relevant?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A2979D-DAF5-4E39-BC14-FC0022DB30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959912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It's true that it can be seen as a biometrical trait, but it's extremely variable: it can not be the primary factor used to recognize users.</a:t>
            </a:r>
          </a:p>
          <a:p>
            <a:pPr algn="just"/>
            <a:r>
              <a:rPr lang="en-US" dirty="0"/>
              <a:t>We wanted to study how much the starting point is important, so we created new time series, shifting each word to the top left corner.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6971057-F35B-460A-8D0C-2F0082ED1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14</a:t>
            </a:fld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62D7C63C-C8F7-4CB3-87B4-E2DAD435C3AB}"/>
              </a:ext>
            </a:extLst>
          </p:cNvPr>
          <p:cNvGrpSpPr/>
          <p:nvPr/>
        </p:nvGrpSpPr>
        <p:grpSpPr>
          <a:xfrm>
            <a:off x="800100" y="3479792"/>
            <a:ext cx="7543801" cy="2201301"/>
            <a:chOff x="822959" y="3900146"/>
            <a:chExt cx="7543801" cy="2201301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1F1B55A-9A9A-4ABD-AA49-BAAF2F4CC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41" t="16083" r="4223" b="11349"/>
            <a:stretch/>
          </p:blipFill>
          <p:spPr>
            <a:xfrm>
              <a:off x="822959" y="3900146"/>
              <a:ext cx="3581091" cy="2164702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6C1DDADC-AA9E-4D22-9FEB-D4EE796658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89" t="16943" r="4720" b="11203"/>
            <a:stretch/>
          </p:blipFill>
          <p:spPr>
            <a:xfrm>
              <a:off x="4784760" y="3900146"/>
              <a:ext cx="3582000" cy="2201301"/>
            </a:xfrm>
            <a:prstGeom prst="rect">
              <a:avLst/>
            </a:prstGeom>
          </p:spPr>
        </p:pic>
      </p:grp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2F670C8-650F-4021-A496-96980936FC85}"/>
              </a:ext>
            </a:extLst>
          </p:cNvPr>
          <p:cNvSpPr txBox="1"/>
          <p:nvPr/>
        </p:nvSpPr>
        <p:spPr>
          <a:xfrm>
            <a:off x="822959" y="6014048"/>
            <a:ext cx="7543801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Now we have six time series to work on!</a:t>
            </a:r>
          </a:p>
        </p:txBody>
      </p:sp>
    </p:spTree>
    <p:extLst>
      <p:ext uri="{BB962C8B-B14F-4D97-AF65-F5344CB8AC3E}">
        <p14:creationId xmlns:p14="http://schemas.microsoft.com/office/powerpoint/2010/main" val="1509845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D37E6D-BF03-4033-8952-E0A012C6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How </a:t>
            </a:r>
            <a:r>
              <a:rPr lang="it-IT" dirty="0" err="1"/>
              <a:t>does</a:t>
            </a:r>
            <a:r>
              <a:rPr lang="it-IT" dirty="0"/>
              <a:t> the system work?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59D39D9-E16B-4F22-8726-9EE80DCFA93A}"/>
              </a:ext>
            </a:extLst>
          </p:cNvPr>
          <p:cNvGrpSpPr/>
          <p:nvPr/>
        </p:nvGrpSpPr>
        <p:grpSpPr>
          <a:xfrm>
            <a:off x="1543053" y="2103120"/>
            <a:ext cx="5970267" cy="3863340"/>
            <a:chOff x="1543050" y="348455"/>
            <a:chExt cx="8319433" cy="6266899"/>
          </a:xfrm>
        </p:grpSpPr>
        <p:sp>
          <p:nvSpPr>
            <p:cNvPr id="5" name="Rettangolo con angoli arrotondati 4">
              <a:extLst>
                <a:ext uri="{FF2B5EF4-FFF2-40B4-BE49-F238E27FC236}">
                  <a16:creationId xmlns:a16="http://schemas.microsoft.com/office/drawing/2014/main" id="{FFE36585-CF83-4B22-9DAC-53D0550FC1E1}"/>
                </a:ext>
              </a:extLst>
            </p:cNvPr>
            <p:cNvSpPr/>
            <p:nvPr/>
          </p:nvSpPr>
          <p:spPr>
            <a:xfrm>
              <a:off x="1543050" y="348455"/>
              <a:ext cx="1485900" cy="84296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Dataset</a:t>
              </a:r>
            </a:p>
          </p:txBody>
        </p:sp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AAF73325-C2BE-4064-899E-BE33BCA38F39}"/>
                </a:ext>
              </a:extLst>
            </p:cNvPr>
            <p:cNvSpPr/>
            <p:nvPr/>
          </p:nvSpPr>
          <p:spPr>
            <a:xfrm>
              <a:off x="6800851" y="365123"/>
              <a:ext cx="1485900" cy="84296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Features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443973E1-7816-4FD4-BFA6-EF42A414E7CE}"/>
                </a:ext>
              </a:extLst>
            </p:cNvPr>
            <p:cNvSpPr/>
            <p:nvPr/>
          </p:nvSpPr>
          <p:spPr>
            <a:xfrm>
              <a:off x="3736943" y="380031"/>
              <a:ext cx="2362198" cy="81138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Feature </a:t>
              </a:r>
              <a:r>
                <a:rPr lang="it-IT" sz="1350" dirty="0" err="1"/>
                <a:t>extractor</a:t>
              </a:r>
              <a:endParaRPr lang="it-IT" sz="1350" dirty="0"/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18224771-EADA-4D5D-82C9-3A6B760B81E7}"/>
                </a:ext>
              </a:extLst>
            </p:cNvPr>
            <p:cNvSpPr/>
            <p:nvPr/>
          </p:nvSpPr>
          <p:spPr>
            <a:xfrm>
              <a:off x="6358876" y="2032003"/>
              <a:ext cx="2362198" cy="842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Random split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491D6679-BD98-4F6B-A286-5D1CBBF56646}"/>
                </a:ext>
              </a:extLst>
            </p:cNvPr>
            <p:cNvSpPr/>
            <p:nvPr/>
          </p:nvSpPr>
          <p:spPr>
            <a:xfrm>
              <a:off x="5348287" y="3261162"/>
              <a:ext cx="1485900" cy="84296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Training set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0BA561AC-AD2A-4129-B8F9-9C0ABEB9DA22}"/>
                </a:ext>
              </a:extLst>
            </p:cNvPr>
            <p:cNvSpPr/>
            <p:nvPr/>
          </p:nvSpPr>
          <p:spPr>
            <a:xfrm>
              <a:off x="8376583" y="3294504"/>
              <a:ext cx="1485900" cy="84296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Test set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F3C059D7-9EFA-4DA6-92D0-EA9260A958F7}"/>
                </a:ext>
              </a:extLst>
            </p:cNvPr>
            <p:cNvSpPr/>
            <p:nvPr/>
          </p:nvSpPr>
          <p:spPr>
            <a:xfrm>
              <a:off x="2050256" y="3261162"/>
              <a:ext cx="2362198" cy="842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Learning </a:t>
              </a:r>
              <a:r>
                <a:rPr lang="it-IT" sz="1350" dirty="0" err="1"/>
                <a:t>process</a:t>
              </a:r>
              <a:endParaRPr lang="it-IT" sz="1350" dirty="0"/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747AE76E-6987-4E71-AFE8-A499F9D1CA8D}"/>
                </a:ext>
              </a:extLst>
            </p:cNvPr>
            <p:cNvSpPr/>
            <p:nvPr/>
          </p:nvSpPr>
          <p:spPr>
            <a:xfrm>
              <a:off x="2488404" y="1712629"/>
              <a:ext cx="1485900" cy="84296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SVM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544079ED-68F5-4B2F-9B27-D84D0EB153DA}"/>
                </a:ext>
              </a:extLst>
            </p:cNvPr>
            <p:cNvSpPr/>
            <p:nvPr/>
          </p:nvSpPr>
          <p:spPr>
            <a:xfrm>
              <a:off x="2488405" y="4809695"/>
              <a:ext cx="1485900" cy="84296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 err="1"/>
                <a:t>Trained</a:t>
              </a:r>
              <a:r>
                <a:rPr lang="it-IT" sz="1350" dirty="0"/>
                <a:t> SVM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4A915124-F07D-4D3C-AAE5-97A5E2EFFA38}"/>
                </a:ext>
              </a:extLst>
            </p:cNvPr>
            <p:cNvSpPr/>
            <p:nvPr/>
          </p:nvSpPr>
          <p:spPr>
            <a:xfrm>
              <a:off x="7543802" y="5772391"/>
              <a:ext cx="1485900" cy="842963"/>
            </a:xfrm>
            <a:prstGeom prst="roundRect">
              <a:avLst/>
            </a:prstGeom>
            <a:ln w="12700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 err="1"/>
                <a:t>Results</a:t>
              </a:r>
              <a:endParaRPr lang="it-IT" sz="1350" dirty="0"/>
            </a:p>
          </p:txBody>
        </p:sp>
        <p:sp>
          <p:nvSpPr>
            <p:cNvPr id="15" name="Freccia a destra 14">
              <a:extLst>
                <a:ext uri="{FF2B5EF4-FFF2-40B4-BE49-F238E27FC236}">
                  <a16:creationId xmlns:a16="http://schemas.microsoft.com/office/drawing/2014/main" id="{357499AB-5B24-457E-BA9F-5924B56DE8F2}"/>
                </a:ext>
              </a:extLst>
            </p:cNvPr>
            <p:cNvSpPr/>
            <p:nvPr/>
          </p:nvSpPr>
          <p:spPr>
            <a:xfrm>
              <a:off x="3028951" y="669887"/>
              <a:ext cx="704852" cy="1709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6" name="Freccia a destra 15">
              <a:extLst>
                <a:ext uri="{FF2B5EF4-FFF2-40B4-BE49-F238E27FC236}">
                  <a16:creationId xmlns:a16="http://schemas.microsoft.com/office/drawing/2014/main" id="{C1173044-0A5A-44ED-ACEB-346711DF13E0}"/>
                </a:ext>
              </a:extLst>
            </p:cNvPr>
            <p:cNvSpPr/>
            <p:nvPr/>
          </p:nvSpPr>
          <p:spPr>
            <a:xfrm>
              <a:off x="6096001" y="684463"/>
              <a:ext cx="704852" cy="17094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7" name="Freccia a destra 16">
              <a:extLst>
                <a:ext uri="{FF2B5EF4-FFF2-40B4-BE49-F238E27FC236}">
                  <a16:creationId xmlns:a16="http://schemas.microsoft.com/office/drawing/2014/main" id="{E7484147-5EFF-4F00-BAFC-954BD904E8C3}"/>
                </a:ext>
              </a:extLst>
            </p:cNvPr>
            <p:cNvSpPr/>
            <p:nvPr/>
          </p:nvSpPr>
          <p:spPr>
            <a:xfrm rot="5400000">
              <a:off x="7137546" y="1498711"/>
              <a:ext cx="804862" cy="2426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8" name="Freccia angolare in su 17">
              <a:extLst>
                <a:ext uri="{FF2B5EF4-FFF2-40B4-BE49-F238E27FC236}">
                  <a16:creationId xmlns:a16="http://schemas.microsoft.com/office/drawing/2014/main" id="{71B462A7-4164-4648-AE0A-3D573CDEE0DE}"/>
                </a:ext>
              </a:extLst>
            </p:cNvPr>
            <p:cNvSpPr/>
            <p:nvPr/>
          </p:nvSpPr>
          <p:spPr>
            <a:xfrm rot="10800000">
              <a:off x="6025503" y="2418200"/>
              <a:ext cx="333374" cy="842963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19" name="Freccia angolare in su 18">
              <a:extLst>
                <a:ext uri="{FF2B5EF4-FFF2-40B4-BE49-F238E27FC236}">
                  <a16:creationId xmlns:a16="http://schemas.microsoft.com/office/drawing/2014/main" id="{0F80AEF3-8784-475B-B2AD-0412796D09F8}"/>
                </a:ext>
              </a:extLst>
            </p:cNvPr>
            <p:cNvSpPr/>
            <p:nvPr/>
          </p:nvSpPr>
          <p:spPr>
            <a:xfrm rot="10800000" flipH="1">
              <a:off x="8714718" y="2418200"/>
              <a:ext cx="404816" cy="876304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0" name="Freccia a destra 19">
              <a:extLst>
                <a:ext uri="{FF2B5EF4-FFF2-40B4-BE49-F238E27FC236}">
                  <a16:creationId xmlns:a16="http://schemas.microsoft.com/office/drawing/2014/main" id="{F1015391-EA12-4AB9-AFAF-3140BBC7D43C}"/>
                </a:ext>
              </a:extLst>
            </p:cNvPr>
            <p:cNvSpPr/>
            <p:nvPr/>
          </p:nvSpPr>
          <p:spPr>
            <a:xfrm rot="5400000">
              <a:off x="2878930" y="2822545"/>
              <a:ext cx="704851" cy="170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1" name="Freccia a destra 20">
              <a:extLst>
                <a:ext uri="{FF2B5EF4-FFF2-40B4-BE49-F238E27FC236}">
                  <a16:creationId xmlns:a16="http://schemas.microsoft.com/office/drawing/2014/main" id="{87538BD7-5510-4346-83DF-0AFBCC54A81C}"/>
                </a:ext>
              </a:extLst>
            </p:cNvPr>
            <p:cNvSpPr/>
            <p:nvPr/>
          </p:nvSpPr>
          <p:spPr>
            <a:xfrm rot="5400000">
              <a:off x="2880759" y="4371798"/>
              <a:ext cx="704851" cy="17094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2" name="Freccia a destra 21">
              <a:extLst>
                <a:ext uri="{FF2B5EF4-FFF2-40B4-BE49-F238E27FC236}">
                  <a16:creationId xmlns:a16="http://schemas.microsoft.com/office/drawing/2014/main" id="{75AAC202-5F03-40B0-912E-7A6C46C56C93}"/>
                </a:ext>
              </a:extLst>
            </p:cNvPr>
            <p:cNvSpPr/>
            <p:nvPr/>
          </p:nvSpPr>
          <p:spPr>
            <a:xfrm rot="10800000">
              <a:off x="4412456" y="3619906"/>
              <a:ext cx="935832" cy="1921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F84D7090-044C-4813-8412-212A0D3ADAAC}"/>
                </a:ext>
              </a:extLst>
            </p:cNvPr>
            <p:cNvSpPr/>
            <p:nvPr/>
          </p:nvSpPr>
          <p:spPr>
            <a:xfrm>
              <a:off x="4904757" y="4804186"/>
              <a:ext cx="2362199" cy="842963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Testing </a:t>
              </a:r>
              <a:r>
                <a:rPr lang="it-IT" sz="1350" dirty="0" err="1"/>
                <a:t>process</a:t>
              </a:r>
              <a:endParaRPr lang="it-IT" sz="1350" dirty="0"/>
            </a:p>
          </p:txBody>
        </p:sp>
        <p:sp>
          <p:nvSpPr>
            <p:cNvPr id="24" name="Freccia a destra 23">
              <a:extLst>
                <a:ext uri="{FF2B5EF4-FFF2-40B4-BE49-F238E27FC236}">
                  <a16:creationId xmlns:a16="http://schemas.microsoft.com/office/drawing/2014/main" id="{91A55DBB-CBBC-4D42-8EAD-08FCF2A2074E}"/>
                </a:ext>
              </a:extLst>
            </p:cNvPr>
            <p:cNvSpPr/>
            <p:nvPr/>
          </p:nvSpPr>
          <p:spPr>
            <a:xfrm>
              <a:off x="3974306" y="5145371"/>
              <a:ext cx="930451" cy="1921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5" name="Freccia angolare in su 24">
              <a:extLst>
                <a:ext uri="{FF2B5EF4-FFF2-40B4-BE49-F238E27FC236}">
                  <a16:creationId xmlns:a16="http://schemas.microsoft.com/office/drawing/2014/main" id="{80A074B0-F829-4DDB-AA06-BDF8474DC72A}"/>
                </a:ext>
              </a:extLst>
            </p:cNvPr>
            <p:cNvSpPr/>
            <p:nvPr/>
          </p:nvSpPr>
          <p:spPr>
            <a:xfrm rot="5400000">
              <a:off x="6370786" y="5307986"/>
              <a:ext cx="795337" cy="1485900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  <p:sp>
          <p:nvSpPr>
            <p:cNvPr id="26" name="Freccia angolare in su 25">
              <a:extLst>
                <a:ext uri="{FF2B5EF4-FFF2-40B4-BE49-F238E27FC236}">
                  <a16:creationId xmlns:a16="http://schemas.microsoft.com/office/drawing/2014/main" id="{2D3402D6-6BE5-4956-8DDF-E0313DDA9FDF}"/>
                </a:ext>
              </a:extLst>
            </p:cNvPr>
            <p:cNvSpPr>
              <a:spLocks noChangeAspect="1"/>
            </p:cNvSpPr>
            <p:nvPr/>
          </p:nvSpPr>
          <p:spPr>
            <a:xfrm rot="16200000" flipH="1">
              <a:off x="7486439" y="3917991"/>
              <a:ext cx="1413618" cy="1852570"/>
            </a:xfrm>
            <a:prstGeom prst="ben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350"/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2494C605-04B3-4C59-BC0D-C5735AA70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5956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BAC4C5-52B7-4800-A6D5-3C838D652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extract features?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4CF1B7-F977-4558-B7BE-3E97C6F3B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92369"/>
          </a:xfrm>
        </p:spPr>
        <p:txBody>
          <a:bodyPr/>
          <a:lstStyle/>
          <a:p>
            <a:pPr algn="ctr"/>
            <a:r>
              <a:rPr lang="en-US" dirty="0"/>
              <a:t>We use </a:t>
            </a:r>
            <a:r>
              <a:rPr lang="en-US" b="1" dirty="0" err="1"/>
              <a:t>tsfresh</a:t>
            </a:r>
            <a:r>
              <a:rPr lang="en-US" dirty="0"/>
              <a:t> to extract features from the time series.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DED965-0EF4-4B24-B1C5-5085FCFC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16</a:t>
            </a:fld>
            <a:endParaRPr lang="it-IT"/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C0F2F78F-CC72-4097-A536-A36255EA6454}"/>
              </a:ext>
            </a:extLst>
          </p:cNvPr>
          <p:cNvGrpSpPr/>
          <p:nvPr/>
        </p:nvGrpSpPr>
        <p:grpSpPr>
          <a:xfrm>
            <a:off x="822959" y="2450134"/>
            <a:ext cx="7543801" cy="2944396"/>
            <a:chOff x="822959" y="2728802"/>
            <a:chExt cx="7543801" cy="2944396"/>
          </a:xfrm>
        </p:grpSpPr>
        <p:pic>
          <p:nvPicPr>
            <p:cNvPr id="1026" name="Picture 2" descr="some characteristics of the time series">
              <a:extLst>
                <a:ext uri="{FF2B5EF4-FFF2-40B4-BE49-F238E27FC236}">
                  <a16:creationId xmlns:a16="http://schemas.microsoft.com/office/drawing/2014/main" id="{DEB9647E-DACB-4955-899F-42244CB4C1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2959" y="2728802"/>
              <a:ext cx="4371507" cy="27488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E656F493-1C20-4E97-9A74-7EC5B5837CD3}"/>
                </a:ext>
              </a:extLst>
            </p:cNvPr>
            <p:cNvSpPr txBox="1"/>
            <p:nvPr/>
          </p:nvSpPr>
          <p:spPr>
            <a:xfrm>
              <a:off x="5194466" y="2728802"/>
              <a:ext cx="3172294" cy="29443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91440" indent="-91440" defTabSz="914400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 can automatically extract features from a time series and detect which features are 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discriminative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.</a:t>
              </a:r>
            </a:p>
            <a:p>
              <a:pPr marL="91440" indent="-91440" defTabSz="914400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</a:pP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marL="91440" indent="-91440" defTabSz="914400">
                <a:lnSpc>
                  <a:spcPct val="9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  <a:buFont typeface="Calibri" panose="020F0502020204030204" pitchFamily="34" charset="0"/>
                <a:buChar char=" "/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From the movement points we are able to extract about </a:t>
              </a:r>
              <a:r>
                <a:rPr 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2114 discriminative features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involving  x, y and connected component values.</a:t>
              </a:r>
            </a:p>
          </p:txBody>
        </p:sp>
      </p:grp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FC06DF40-C51E-4A35-A8B4-CEA2EF0FDFDC}"/>
              </a:ext>
            </a:extLst>
          </p:cNvPr>
          <p:cNvSpPr txBox="1"/>
          <p:nvPr/>
        </p:nvSpPr>
        <p:spPr>
          <a:xfrm>
            <a:off x="822959" y="5533873"/>
            <a:ext cx="7746275" cy="5909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9144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single word can be represented as the features extracted from: 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movement points, touch up points, touch down point and their shifted version</a:t>
            </a:r>
          </a:p>
        </p:txBody>
      </p:sp>
    </p:spTree>
    <p:extLst>
      <p:ext uri="{BB962C8B-B14F-4D97-AF65-F5344CB8AC3E}">
        <p14:creationId xmlns:p14="http://schemas.microsoft.com/office/powerpoint/2010/main" val="18611879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0D6695-D0F6-4D96-B070-9C9E33449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is the data split?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0F0ED2F-F3F2-47CE-A152-AB4571D9C5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48391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We decided to do a </a:t>
            </a:r>
            <a:r>
              <a:rPr lang="en-US" b="1" dirty="0"/>
              <a:t>balanced split </a:t>
            </a:r>
            <a:r>
              <a:rPr lang="en-US" dirty="0"/>
              <a:t>of the data with: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 70% training set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 30% test set</a:t>
            </a:r>
          </a:p>
          <a:p>
            <a:pPr marL="292608" lvl="1">
              <a:buNone/>
            </a:pPr>
            <a:endParaRPr lang="en-US" sz="2000" dirty="0"/>
          </a:p>
          <a:p>
            <a:pPr marL="292608" lvl="1">
              <a:buNone/>
            </a:pPr>
            <a:r>
              <a:rPr lang="en-US" dirty="0"/>
              <a:t>For each user we'll perform the training on 22 words and test the performances on the remaining 10 words. </a:t>
            </a:r>
          </a:p>
          <a:p>
            <a:pPr marL="292608" lvl="1">
              <a:buNone/>
            </a:pPr>
            <a:endParaRPr lang="en-US" sz="2000" dirty="0"/>
          </a:p>
          <a:p>
            <a:pPr marL="292608" lvl="1">
              <a:buNone/>
            </a:pPr>
            <a:r>
              <a:rPr lang="en-US" dirty="0"/>
              <a:t>This will be done for every available representation of the word!</a:t>
            </a:r>
          </a:p>
          <a:p>
            <a:pPr marL="292608" lvl="1">
              <a:buNone/>
            </a:pPr>
            <a:endParaRPr lang="en-US" sz="2000" dirty="0"/>
          </a:p>
          <a:p>
            <a:pPr marL="292608" lvl="1">
              <a:buNone/>
            </a:pPr>
            <a:endParaRPr lang="en-US" sz="2000" dirty="0"/>
          </a:p>
          <a:p>
            <a:pPr marL="292608" lvl="1">
              <a:buNone/>
            </a:pPr>
            <a:endParaRPr lang="en-US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99190D1-10BE-40E7-947D-061332969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17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8CE187CC-51A9-4577-9542-DC5798DB4FAB}"/>
              </a:ext>
            </a:extLst>
          </p:cNvPr>
          <p:cNvSpPr/>
          <p:nvPr/>
        </p:nvSpPr>
        <p:spPr>
          <a:xfrm>
            <a:off x="1120140" y="5329645"/>
            <a:ext cx="6903720" cy="65314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Remember that, from here on, a word is just a set of couples:  (feature, value)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have six of those sets for each word!</a:t>
            </a:r>
          </a:p>
        </p:txBody>
      </p:sp>
    </p:spTree>
    <p:extLst>
      <p:ext uri="{BB962C8B-B14F-4D97-AF65-F5344CB8AC3E}">
        <p14:creationId xmlns:p14="http://schemas.microsoft.com/office/powerpoint/2010/main" val="95188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6C006B-8063-4E20-A966-F8686B3B1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an SVM?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1F0209A-C0CC-4D33-A2A3-48D640AF5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823546"/>
          </a:xfrm>
        </p:spPr>
        <p:txBody>
          <a:bodyPr>
            <a:normAutofit/>
          </a:bodyPr>
          <a:lstStyle/>
          <a:p>
            <a:pPr algn="just"/>
            <a:r>
              <a:rPr lang="en-GB" b="1" dirty="0"/>
              <a:t>Support Vector Machines </a:t>
            </a:r>
            <a:r>
              <a:rPr lang="en-GB" dirty="0"/>
              <a:t>can solve binary classification problems, finding a separating hyperplane in order to linearly separate the data. </a:t>
            </a:r>
          </a:p>
          <a:p>
            <a:pPr algn="just"/>
            <a:r>
              <a:rPr lang="en-GB" dirty="0"/>
              <a:t>If the data is not linearly separable a kernel trick can be used and, moreover, outliners can be handled with the use of slack variables. </a:t>
            </a:r>
            <a:br>
              <a:rPr lang="en-GB" dirty="0"/>
            </a:br>
            <a:endParaRPr lang="en-GB" dirty="0"/>
          </a:p>
          <a:p>
            <a:pPr algn="just"/>
            <a:r>
              <a:rPr lang="en-GB" dirty="0"/>
              <a:t>We use an </a:t>
            </a:r>
            <a:r>
              <a:rPr lang="en-GB" b="1" dirty="0" err="1"/>
              <a:t>OneVsRest</a:t>
            </a:r>
            <a:r>
              <a:rPr lang="en-GB" b="1" dirty="0"/>
              <a:t> approach </a:t>
            </a:r>
            <a:r>
              <a:rPr lang="en-GB" dirty="0"/>
              <a:t>to solve multiclass problems: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dirty="0"/>
              <a:t>It is trained an SVM for each class</a:t>
            </a:r>
          </a:p>
          <a:p>
            <a:pPr lvl="1" algn="just">
              <a:buFont typeface="Arial" panose="020B0604020202020204" pitchFamily="34" charset="0"/>
              <a:buChar char="•"/>
            </a:pPr>
            <a:r>
              <a:rPr lang="en-GB" dirty="0"/>
              <a:t>The final decision is taken through a majority vote </a:t>
            </a:r>
          </a:p>
          <a:p>
            <a:pPr algn="just"/>
            <a:r>
              <a:rPr lang="en-GB" dirty="0"/>
              <a:t>In </a:t>
            </a:r>
            <a:r>
              <a:rPr lang="en-GB" b="1" dirty="0"/>
              <a:t>scikit-learn</a:t>
            </a:r>
            <a:r>
              <a:rPr lang="en-GB" dirty="0"/>
              <a:t> it is possible to get confidences of each possible class with a process of probability calibration (Platt calibration)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88518B2-C0F6-4110-BB8A-2F6B4610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18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929E5F3D-CCCA-4F48-AD18-608E6219891A}"/>
              </a:ext>
            </a:extLst>
          </p:cNvPr>
          <p:cNvSpPr/>
          <p:nvPr/>
        </p:nvSpPr>
        <p:spPr>
          <a:xfrm>
            <a:off x="2387237" y="5739583"/>
            <a:ext cx="4369527" cy="29545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91440" indent="-91440" algn="just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We'll use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scikit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-learn for the learning phase</a:t>
            </a:r>
          </a:p>
        </p:txBody>
      </p:sp>
    </p:spTree>
    <p:extLst>
      <p:ext uri="{BB962C8B-B14F-4D97-AF65-F5344CB8AC3E}">
        <p14:creationId xmlns:p14="http://schemas.microsoft.com/office/powerpoint/2010/main" val="3786313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3B01DF-D331-42DD-968B-90B5719DA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Which SVMs do we use?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C1291B-6023-4FD5-8867-A150D4A193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3"/>
            <a:ext cx="7800341" cy="351874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We train an SVM for each available representation of a word.</a:t>
            </a:r>
          </a:p>
          <a:p>
            <a:endParaRPr lang="en-US" dirty="0"/>
          </a:p>
          <a:p>
            <a:r>
              <a:rPr lang="en-US" dirty="0"/>
              <a:t>We get 6 different SVMs, that works on different types of points:</a:t>
            </a:r>
            <a:br>
              <a:rPr lang="en-US" dirty="0"/>
            </a:b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MOVEMENT:  </a:t>
            </a:r>
            <a:r>
              <a:rPr lang="en-GB" sz="1600" dirty="0"/>
              <a:t>trained on the features extracted from the movement points</a:t>
            </a:r>
            <a:endParaRPr lang="en-US" sz="12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UP: </a:t>
            </a:r>
            <a:r>
              <a:rPr lang="en-GB" sz="1600" dirty="0"/>
              <a:t>trained on the features extracted from the touch up points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DOWN: </a:t>
            </a:r>
            <a:r>
              <a:rPr lang="en-GB" sz="1600" dirty="0"/>
              <a:t>trained on the features extracted from the touch down points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XY_MOVEMENT:</a:t>
            </a:r>
            <a:r>
              <a:rPr lang="en-GB" sz="1200" dirty="0"/>
              <a:t> </a:t>
            </a:r>
            <a:r>
              <a:rPr lang="en-GB" sz="1600" dirty="0"/>
              <a:t>trained on the features extracted from the shifted movement points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XY_UP: </a:t>
            </a:r>
            <a:r>
              <a:rPr lang="en-GB" sz="1600" dirty="0"/>
              <a:t>trained on the features extracted from the shifted touch up points</a:t>
            </a:r>
            <a:endParaRPr lang="en-US" sz="16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b="1" dirty="0"/>
              <a:t>XY_DOWN: </a:t>
            </a:r>
            <a:r>
              <a:rPr lang="en-GB" sz="1600" dirty="0"/>
              <a:t>trained on the features extracted from the shifted touch down points</a:t>
            </a:r>
            <a:endParaRPr lang="en-US" sz="1600" dirty="0"/>
          </a:p>
          <a:p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5D379F-F657-4DEB-BD25-EC9FAFBE8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19</a:t>
            </a:fld>
            <a:endParaRPr lang="it-IT"/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3C0EBF74-B6F2-4827-B09E-2B22B6DDA79E}"/>
              </a:ext>
            </a:extLst>
          </p:cNvPr>
          <p:cNvSpPr/>
          <p:nvPr/>
        </p:nvSpPr>
        <p:spPr>
          <a:xfrm>
            <a:off x="1602740" y="5556069"/>
            <a:ext cx="5938520" cy="5486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italic and block letters handwriting are completely independent: </a:t>
            </a:r>
            <a:b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have a total of 12 SVMs to train for each simulation</a:t>
            </a:r>
          </a:p>
        </p:txBody>
      </p:sp>
    </p:spTree>
    <p:extLst>
      <p:ext uri="{BB962C8B-B14F-4D97-AF65-F5344CB8AC3E}">
        <p14:creationId xmlns:p14="http://schemas.microsoft.com/office/powerpoint/2010/main" val="7918294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102E26-DBB8-4AEA-81C3-7805DDBD7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What</a:t>
            </a:r>
            <a:r>
              <a:rPr lang="it-IT" dirty="0"/>
              <a:t> </a:t>
            </a:r>
            <a:r>
              <a:rPr lang="en-GB" dirty="0"/>
              <a:t>is</a:t>
            </a:r>
            <a:r>
              <a:rPr lang="it-IT" dirty="0"/>
              <a:t> </a:t>
            </a:r>
            <a:r>
              <a:rPr lang="it-IT" noProof="1"/>
              <a:t>it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BF89E3-C9FC-4775-A4F5-225110567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1924052"/>
            <a:ext cx="7543800" cy="346166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dirty="0"/>
              <a:t>A system </a:t>
            </a:r>
            <a:r>
              <a:rPr lang="it-IT" dirty="0" err="1"/>
              <a:t>capable</a:t>
            </a:r>
            <a:r>
              <a:rPr lang="it-IT" dirty="0"/>
              <a:t> to</a:t>
            </a:r>
            <a:r>
              <a:rPr lang="it-IT" b="1" dirty="0"/>
              <a:t> </a:t>
            </a:r>
            <a:r>
              <a:rPr lang="it-IT" b="1" dirty="0" err="1"/>
              <a:t>recognize</a:t>
            </a:r>
            <a:r>
              <a:rPr lang="it-IT" b="1" dirty="0"/>
              <a:t> </a:t>
            </a:r>
            <a:r>
              <a:rPr lang="it-IT" dirty="0"/>
              <a:t>users by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b="1" dirty="0" err="1"/>
              <a:t>writing</a:t>
            </a:r>
            <a:r>
              <a:rPr lang="it-IT" b="1" dirty="0"/>
              <a:t> style </a:t>
            </a:r>
            <a:r>
              <a:rPr lang="it-IT" dirty="0"/>
              <a:t>on a touchscreen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1AF4443-3F75-4FE0-B729-07E4070D0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2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70990B3-5F3B-484F-9412-8E4B7BA63D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148" y="2456909"/>
            <a:ext cx="5489704" cy="3472403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3072507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D51F460-3AC8-42DD-88BE-7137BB45F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SVMs tuning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2104AF-57D7-458A-9C3E-68CC05D08B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/>
              <a:t>Each one of the SVM is tuned independently from the others and their parameters are optimized by a 5-fold cross-validated grid search.</a:t>
            </a:r>
          </a:p>
          <a:p>
            <a:endParaRPr lang="en-US" dirty="0"/>
          </a:p>
          <a:p>
            <a:r>
              <a:rPr lang="en-US" dirty="0"/>
              <a:t>The grid in which the best parameters are searched is the following:</a:t>
            </a:r>
          </a:p>
          <a:p>
            <a:r>
              <a:rPr lang="en-US" dirty="0"/>
              <a:t>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AD4CB8D-F89B-4A9C-9D74-7291EA16C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20</a:t>
            </a:fld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1E72DD3-54F4-4EE3-85BE-8137BAC4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697" y="3448566"/>
            <a:ext cx="5728607" cy="8847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807DFCC-3AE0-4B5F-9E7E-6D4235D893AD}"/>
                  </a:ext>
                </a:extLst>
              </p:cNvPr>
              <p:cNvSpPr txBox="1"/>
              <p:nvPr/>
            </p:nvSpPr>
            <p:spPr>
              <a:xfrm>
                <a:off x="800100" y="4687119"/>
                <a:ext cx="7543800" cy="473848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marL="91440" indent="-91440" algn="ctr" defTabSz="914400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</a:pP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Where auto means: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it-IT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𝑜𝑓</m:t>
                        </m:r>
                        <m:r>
                          <a:rPr lang="it-IT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𝑐𝑙𝑎𝑠𝑠𝑒𝑠</m:t>
                        </m:r>
                      </m:den>
                    </m:f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32</m:t>
                        </m:r>
                      </m:den>
                    </m:f>
                  </m:oMath>
                </a14:m>
                <a:endParaRPr lang="it-IT" b="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5807DFCC-3AE0-4B5F-9E7E-6D4235D89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4687119"/>
                <a:ext cx="7543800" cy="473848"/>
              </a:xfrm>
              <a:prstGeom prst="rect">
                <a:avLst/>
              </a:prstGeom>
              <a:blipFill>
                <a:blip r:embed="rId3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481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E7AF1A-4007-421D-92F1-CA6C9414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Ensemble methods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4D2D5EE-D791-48E6-9F92-D057245D6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3691466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At this point we have different SVMs that are able to recognize users working on different features of the same word.</a:t>
            </a:r>
          </a:p>
          <a:p>
            <a:pPr algn="ctr"/>
            <a:r>
              <a:rPr lang="en-US" i="1" dirty="0"/>
              <a:t>Let's combine them!</a:t>
            </a:r>
          </a:p>
          <a:p>
            <a:pPr algn="just"/>
            <a:r>
              <a:rPr lang="en-US" dirty="0"/>
              <a:t>We created three main method to combine these </a:t>
            </a:r>
            <a:r>
              <a:rPr lang="en-US" i="1" dirty="0"/>
              <a:t>simple</a:t>
            </a:r>
            <a:r>
              <a:rPr lang="en-US" dirty="0"/>
              <a:t> SVMs: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Majority</a:t>
            </a:r>
            <a:r>
              <a:rPr lang="en-US" dirty="0"/>
              <a:t>: </a:t>
            </a:r>
            <a:r>
              <a:rPr lang="en-US" sz="1800" dirty="0"/>
              <a:t>takes the majority of the predictions. The probabilities returned are the one of the SVM with the highest confidence in the final result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b="1" dirty="0"/>
              <a:t>Average</a:t>
            </a:r>
            <a:r>
              <a:rPr lang="en-US" dirty="0"/>
              <a:t>: </a:t>
            </a:r>
            <a:r>
              <a:rPr lang="en-US" sz="1800" dirty="0"/>
              <a:t>returns a vector of probabilities where each value is the average of the probability computed by the simple SVMs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b="1" dirty="0"/>
              <a:t> Weighted average</a:t>
            </a:r>
            <a:r>
              <a:rPr lang="en-US" dirty="0"/>
              <a:t>: </a:t>
            </a:r>
            <a:r>
              <a:rPr lang="en-US" sz="1800" dirty="0"/>
              <a:t>given a weight, it is the same as Average but performs a weighted average giving more importance to the movement points SVM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CA967C-1EC1-41D8-8767-FABD730FB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21</a:t>
            </a:fld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C516754-3867-4ABB-8F48-D3972D76A0F7}"/>
              </a:ext>
            </a:extLst>
          </p:cNvPr>
          <p:cNvSpPr txBox="1"/>
          <p:nvPr/>
        </p:nvSpPr>
        <p:spPr>
          <a:xfrm>
            <a:off x="723900" y="5632828"/>
            <a:ext cx="7696200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applied the strategies to the normal features, the shifted features and they all together.</a:t>
            </a:r>
          </a:p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have a total of 9 ensemble methods.</a:t>
            </a:r>
          </a:p>
        </p:txBody>
      </p:sp>
    </p:spTree>
    <p:extLst>
      <p:ext uri="{BB962C8B-B14F-4D97-AF65-F5344CB8AC3E}">
        <p14:creationId xmlns:p14="http://schemas.microsoft.com/office/powerpoint/2010/main" val="2147140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0D4228-2772-4263-AA3A-4E92B5CE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How do </a:t>
            </a:r>
            <a:r>
              <a:rPr lang="it-IT" sz="4400" dirty="0" err="1"/>
              <a:t>we</a:t>
            </a:r>
            <a:r>
              <a:rPr lang="it-IT" sz="4400" dirty="0"/>
              <a:t> </a:t>
            </a:r>
            <a:r>
              <a:rPr lang="it-IT" sz="4400" dirty="0" err="1"/>
              <a:t>evaluate</a:t>
            </a:r>
            <a:r>
              <a:rPr lang="it-IT" sz="4400" dirty="0"/>
              <a:t> the system?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37FD8BE-7B10-4E3D-B887-819AEEA93E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wanted</a:t>
            </a:r>
            <a:r>
              <a:rPr lang="it-IT" dirty="0"/>
              <a:t> to test the system in </a:t>
            </a:r>
            <a:r>
              <a:rPr lang="it-IT" dirty="0" err="1"/>
              <a:t>identification</a:t>
            </a:r>
            <a:r>
              <a:rPr lang="it-IT" dirty="0"/>
              <a:t> and </a:t>
            </a:r>
            <a:r>
              <a:rPr lang="it-IT" dirty="0" err="1"/>
              <a:t>verification</a:t>
            </a:r>
            <a:r>
              <a:rPr lang="it-IT" dirty="0"/>
              <a:t> mode.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Just to </a:t>
            </a:r>
            <a:r>
              <a:rPr lang="it-IT" dirty="0" err="1"/>
              <a:t>remember</a:t>
            </a:r>
            <a:r>
              <a:rPr lang="it-IT" dirty="0"/>
              <a:t>…</a:t>
            </a:r>
          </a:p>
          <a:p>
            <a:pPr algn="just"/>
            <a:endParaRPr lang="it-IT" dirty="0"/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it-IT" sz="2000" b="1" dirty="0" err="1"/>
              <a:t>Identification</a:t>
            </a:r>
            <a:r>
              <a:rPr lang="it-IT" sz="2000" dirty="0"/>
              <a:t>: the system, </a:t>
            </a:r>
            <a:r>
              <a:rPr lang="it-IT" sz="2000" dirty="0" err="1"/>
              <a:t>given</a:t>
            </a:r>
            <a:r>
              <a:rPr lang="it-IT" sz="2000" dirty="0"/>
              <a:t> a sample word, </a:t>
            </a:r>
            <a:r>
              <a:rPr lang="it-IT" sz="2000" dirty="0" err="1"/>
              <a:t>tries</a:t>
            </a:r>
            <a:r>
              <a:rPr lang="it-IT" sz="2000" dirty="0"/>
              <a:t> to </a:t>
            </a:r>
            <a:r>
              <a:rPr lang="it-IT" sz="2000" dirty="0" err="1"/>
              <a:t>guess</a:t>
            </a:r>
            <a:r>
              <a:rPr lang="it-IT" sz="2000" dirty="0"/>
              <a:t> </a:t>
            </a:r>
            <a:r>
              <a:rPr lang="it-IT" sz="2000" dirty="0" err="1"/>
              <a:t>who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author</a:t>
            </a:r>
            <a:r>
              <a:rPr lang="it-IT" sz="2000" dirty="0"/>
              <a:t> of </a:t>
            </a:r>
            <a:r>
              <a:rPr lang="it-IT" sz="2000" dirty="0" err="1"/>
              <a:t>that</a:t>
            </a:r>
            <a:r>
              <a:rPr lang="it-IT" sz="2000" dirty="0"/>
              <a:t> word</a:t>
            </a:r>
          </a:p>
          <a:p>
            <a:pPr lvl="2" algn="just">
              <a:buFont typeface="Arial" panose="020B0604020202020204" pitchFamily="34" charset="0"/>
              <a:buChar char="•"/>
            </a:pPr>
            <a:endParaRPr lang="it-IT" sz="2000" dirty="0"/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it-IT" sz="2000" b="1" dirty="0" err="1"/>
              <a:t>Verification</a:t>
            </a:r>
            <a:r>
              <a:rPr lang="it-IT" sz="2000" dirty="0"/>
              <a:t>: the system, </a:t>
            </a:r>
            <a:r>
              <a:rPr lang="it-IT" sz="2000" dirty="0" err="1"/>
              <a:t>given</a:t>
            </a:r>
            <a:r>
              <a:rPr lang="it-IT" sz="2000" dirty="0"/>
              <a:t> a </a:t>
            </a:r>
            <a:r>
              <a:rPr lang="it-IT" sz="2000" dirty="0" err="1"/>
              <a:t>couple</a:t>
            </a:r>
            <a:r>
              <a:rPr lang="it-IT" sz="2000" dirty="0"/>
              <a:t> (sample word, user), </a:t>
            </a:r>
            <a:r>
              <a:rPr lang="it-IT" sz="2000" dirty="0" err="1"/>
              <a:t>tries</a:t>
            </a:r>
            <a:r>
              <a:rPr lang="it-IT" sz="2000" dirty="0"/>
              <a:t> to </a:t>
            </a:r>
            <a:r>
              <a:rPr lang="it-IT" sz="2000" dirty="0" err="1"/>
              <a:t>guess</a:t>
            </a:r>
            <a:r>
              <a:rPr lang="it-IT" sz="2000" dirty="0"/>
              <a:t> </a:t>
            </a:r>
            <a:r>
              <a:rPr lang="it-IT" sz="2000" dirty="0" err="1"/>
              <a:t>if</a:t>
            </a:r>
            <a:r>
              <a:rPr lang="it-IT" sz="2000" dirty="0"/>
              <a:t> the user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author</a:t>
            </a:r>
            <a:r>
              <a:rPr lang="it-IT" sz="2000" dirty="0"/>
              <a:t> of </a:t>
            </a:r>
            <a:r>
              <a:rPr lang="it-IT" sz="2000" dirty="0" err="1"/>
              <a:t>that</a:t>
            </a:r>
            <a:r>
              <a:rPr lang="it-IT" sz="2000" dirty="0"/>
              <a:t> word or </a:t>
            </a:r>
            <a:r>
              <a:rPr lang="it-IT" sz="2000" dirty="0" err="1"/>
              <a:t>not</a:t>
            </a:r>
            <a:endParaRPr lang="it-IT" sz="2000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121D498-D366-4CD3-834D-0981CE193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74113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070C4D-3831-4F3A-ACE5-C89488E19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do Identification?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D74F7C-BD13-480D-9AEA-6FAD05D98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endParaRPr lang="en-US" dirty="0"/>
          </a:p>
          <a:p>
            <a:pPr algn="just"/>
            <a:r>
              <a:rPr lang="en-US" dirty="0"/>
              <a:t>The system, given a sample word, can return a ranking of the classes: from the most probable user to the most improbable one.</a:t>
            </a:r>
          </a:p>
          <a:p>
            <a:pPr algn="just"/>
            <a:endParaRPr lang="en-US" dirty="0"/>
          </a:p>
          <a:p>
            <a:pPr algn="ctr"/>
            <a:r>
              <a:rPr lang="en-US" dirty="0"/>
              <a:t>Given these rankings, it is straightforward to plot the CMC curves to evaluate the performances for the identification task!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5B889AE-5E56-411D-AE11-1D2FF5CE8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596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ABCB97-4CFE-4995-B487-D69E8003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Identification 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results overview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535876-1D47-461E-AEA0-1AF51281B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24</a:t>
            </a:fld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FC2C6EDD-62C5-4DF1-B730-0D6FB702B0C4}"/>
              </a:ext>
            </a:extLst>
          </p:cNvPr>
          <p:cNvGrpSpPr/>
          <p:nvPr/>
        </p:nvGrpSpPr>
        <p:grpSpPr>
          <a:xfrm>
            <a:off x="72000" y="2086856"/>
            <a:ext cx="9000000" cy="3380984"/>
            <a:chOff x="504000" y="2310493"/>
            <a:chExt cx="9000000" cy="3380984"/>
          </a:xfrm>
        </p:grpSpPr>
        <p:pic>
          <p:nvPicPr>
            <p:cNvPr id="7" name="Immagine 6" descr="https://lh6.googleusercontent.com/i7dfBnR53zK7avn0Ds55_jjHlQRRiZ5Tec-_QVPa95NBs-4CPK5eM64-zBLLtGESx25qRavUtEYuFTjFPokosobJrRIeJ6gLnenNZaFSl55XaAvh-9A1MsHDgCJBH4p93BRGz-Y">
              <a:extLst>
                <a:ext uri="{FF2B5EF4-FFF2-40B4-BE49-F238E27FC236}">
                  <a16:creationId xmlns:a16="http://schemas.microsoft.com/office/drawing/2014/main" id="{338D813F-E59A-427A-A235-6A79B30AA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00" y="2310493"/>
              <a:ext cx="4500000" cy="338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Immagine 7" descr="https://lh4.googleusercontent.com/Dlaxw49g7UQfjw72PmOkKFtfl0mHfwN_OavzQpGfxne4RXQ90y7i1-EOkUkmYkcDgAt7OsEzKISuQCWw3UOXXM3be7n7COtE59PBQPxTWtv7CdK0E-QSgpsnX-vitZkzwBIR19c">
              <a:extLst>
                <a:ext uri="{FF2B5EF4-FFF2-40B4-BE49-F238E27FC236}">
                  <a16:creationId xmlns:a16="http://schemas.microsoft.com/office/drawing/2014/main" id="{C0092A51-1FA5-4081-B7DA-44E460450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4000" y="2310493"/>
              <a:ext cx="4500000" cy="33809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54845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F9CE72-202A-4321-AC23-351F597D2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Identification</a:t>
            </a:r>
            <a:r>
              <a:rPr lang="en-US" sz="4400" dirty="0"/>
              <a:t> </a:t>
            </a:r>
            <a:br>
              <a:rPr lang="en-US" sz="4400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different weights for the movement SVM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4D6E4B-27DB-485F-909A-791B2E51D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25</a:t>
            </a:fld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40448B9E-2EA7-4C64-B108-AEB9F6104E34}"/>
              </a:ext>
            </a:extLst>
          </p:cNvPr>
          <p:cNvGrpSpPr/>
          <p:nvPr/>
        </p:nvGrpSpPr>
        <p:grpSpPr>
          <a:xfrm>
            <a:off x="70385" y="2089288"/>
            <a:ext cx="9003231" cy="3380984"/>
            <a:chOff x="-593868" y="2054452"/>
            <a:chExt cx="9003231" cy="3380984"/>
          </a:xfrm>
        </p:grpSpPr>
        <p:pic>
          <p:nvPicPr>
            <p:cNvPr id="5" name="Immagine 4" descr="https://lh6.googleusercontent.com/V-3qhOThze79canqJcV9Ch7gKNoM_3LVWEYbAv6zUpeEjzi8FGgtlsYjU8Tse2uWC0l3RMWwcq3Nr0mNtMlbMypV7lTu7DQXKAdeKrlAe96-D2II6mu5Dd1_tZdasxpdNsXGsUc">
              <a:extLst>
                <a:ext uri="{FF2B5EF4-FFF2-40B4-BE49-F238E27FC236}">
                  <a16:creationId xmlns:a16="http://schemas.microsoft.com/office/drawing/2014/main" id="{EB7B9EC5-69B0-4517-8F00-B16AED3D9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3868" y="2054452"/>
              <a:ext cx="4500000" cy="338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magine 5" descr="https://lh3.googleusercontent.com/pAsAXQo7OiryuMZ_05atvnSGcXfscGWpLjUi7n05RczanFpux-EslWa-Nsd8DgYOO4Ubngsrt6x6mewXN33iUwsGRhvz1NdeVOWzoh1601Lu29VFsK9DbLt1_BoHxtwp8EFkGwY">
              <a:extLst>
                <a:ext uri="{FF2B5EF4-FFF2-40B4-BE49-F238E27FC236}">
                  <a16:creationId xmlns:a16="http://schemas.microsoft.com/office/drawing/2014/main" id="{0867FEB7-D614-4B3D-B954-F735DD71E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09363" y="2054452"/>
              <a:ext cx="4500000" cy="33809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08993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6D3C8FD-37A7-4A80-9729-6D79952B8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Identification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influence of the starting point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0B3387-C251-4E30-AD6F-FF5CD3492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26</a:t>
            </a:fld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32125B4B-A830-4EBD-8E94-094AB459A206}"/>
              </a:ext>
            </a:extLst>
          </p:cNvPr>
          <p:cNvGrpSpPr/>
          <p:nvPr/>
        </p:nvGrpSpPr>
        <p:grpSpPr>
          <a:xfrm>
            <a:off x="72000" y="2086245"/>
            <a:ext cx="9000000" cy="3380984"/>
            <a:chOff x="463885" y="2138499"/>
            <a:chExt cx="9000000" cy="3380984"/>
          </a:xfrm>
        </p:grpSpPr>
        <p:pic>
          <p:nvPicPr>
            <p:cNvPr id="5" name="Immagine 4" descr="https://lh4.googleusercontent.com/3qlNCetYOe8qHxfXPUI8PvR8Y_zJRODyGOyjLCa-LDxUFYSBSiGlHfSnG2H6SopSlD-ZZ0gaavCDbCqEv9Ckba7xr9IPNdV1SJfpg6Sj0uwNUwU9nC0HHOvyVmCMqedZlyXlhTQ">
              <a:extLst>
                <a:ext uri="{FF2B5EF4-FFF2-40B4-BE49-F238E27FC236}">
                  <a16:creationId xmlns:a16="http://schemas.microsoft.com/office/drawing/2014/main" id="{F4EE1740-DAD9-4903-8B44-844F154AA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885" y="2138499"/>
              <a:ext cx="4500000" cy="338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magine 5" descr="https://lh4.googleusercontent.com/XUH5dkBTUxZ0usXhHhXOyjZNDooPxuA7Hni1h4EvtrSfABIJR8ze1i97QQb8dSoTJOH0zmIni2jOSEdrFGdZ_HEsQTHK4H-N8xtYvOwXo6fOPWP6kDlt1GREWq5Mko1q4HxZNkM">
              <a:extLst>
                <a:ext uri="{FF2B5EF4-FFF2-40B4-BE49-F238E27FC236}">
                  <a16:creationId xmlns:a16="http://schemas.microsoft.com/office/drawing/2014/main" id="{E1A0E4E1-9586-4FAC-8DFA-D21FF4698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3885" y="2138499"/>
              <a:ext cx="4500000" cy="33809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86596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2E5A49-D469-424D-B96E-528AC301D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Identification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global ensemble methods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A529488-88C1-4B4F-8D4C-62D34F946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27</a:t>
            </a:fld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84C6CEA3-43EB-4F11-A36A-5C47EDC708B8}"/>
              </a:ext>
            </a:extLst>
          </p:cNvPr>
          <p:cNvGrpSpPr/>
          <p:nvPr/>
        </p:nvGrpSpPr>
        <p:grpSpPr>
          <a:xfrm>
            <a:off x="72000" y="2086239"/>
            <a:ext cx="9000000" cy="3380984"/>
            <a:chOff x="577097" y="2330087"/>
            <a:chExt cx="9000000" cy="3380984"/>
          </a:xfrm>
        </p:grpSpPr>
        <p:pic>
          <p:nvPicPr>
            <p:cNvPr id="5" name="Immagine 4" descr="https://lh3.googleusercontent.com/BGruBvunD5Bq_47kUgQThVRNVwYOVKZtDuwgyvHsrQPQ-Y91GfZaVddDvbNx_xs_2SPomcEfy5WLEFjCcqPZchbRiU6XjbI1bxE-mgyGpKXBdSlM2fUdqB7oPiOFFyXYRCsi2FA">
              <a:extLst>
                <a:ext uri="{FF2B5EF4-FFF2-40B4-BE49-F238E27FC236}">
                  <a16:creationId xmlns:a16="http://schemas.microsoft.com/office/drawing/2014/main" id="{202BB446-8B0F-45C3-9642-A43F5F62F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097" y="2330087"/>
              <a:ext cx="4500000" cy="338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magine 5" descr="https://lh6.googleusercontent.com/bjIKJdgX43fK3W_9-PQlt6LMOB1OXXlkbCys0fPDfB4ogAxOLBBNGYq3B4VdAhXOVqh8NKCRVMsPhhXnLMHJs6th68RqVDzqbLpn8EC8HgGuHCY5RuEIgyiCFEdcoZLnz_B0kTM">
              <a:extLst>
                <a:ext uri="{FF2B5EF4-FFF2-40B4-BE49-F238E27FC236}">
                  <a16:creationId xmlns:a16="http://schemas.microsoft.com/office/drawing/2014/main" id="{AB537A29-6EF8-43BE-9EA1-7870E5767A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7097" y="2330087"/>
              <a:ext cx="4500000" cy="338098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147879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1212C05-AE97-44A8-979F-2718F4510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do we do Verification?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08054A-33A3-4568-BBBF-3F5B473B2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36845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Given a threshold, the verification of the couple (sample X, user U) is positive if the probability of the sample X being of class U is greater than the threshold.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need to generate tests in the form of:</a:t>
            </a:r>
          </a:p>
          <a:p>
            <a:pPr algn="ctr"/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((sample word, claimed user), true author)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verification must be positive if the claimed user is the same as the true author, false otherwise. </a:t>
            </a:r>
          </a:p>
          <a:p>
            <a:pPr algn="just"/>
            <a:endParaRPr lang="en-US" dirty="0"/>
          </a:p>
          <a:p>
            <a:pPr marL="0" indent="0" algn="ctr">
              <a:buNone/>
            </a:pPr>
            <a:r>
              <a:rPr lang="en-US" dirty="0"/>
              <a:t>We will analyze the performances with ROC and FAR vs FRR curves!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5D6E74-0066-497A-8B0D-05942C6C6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14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76ED97-6FA8-4EAA-BAF7-97C4CC69A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Verification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how to generate the test set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C683977-481F-4FB3-AED5-B02BF32C22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5"/>
                <a:ext cx="7543801" cy="1648593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We could generate the test set in two ways, for each word: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 balanced</a:t>
                </a:r>
                <a:r>
                  <a:rPr lang="en-US" dirty="0"/>
                  <a:t>: one positive test, one negative test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en-US" b="1" dirty="0"/>
                  <a:t> not balanced</a:t>
                </a:r>
                <a:r>
                  <a:rPr lang="en-US" dirty="0"/>
                  <a:t>: one positive test,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𝑐𝑙𝑎𝑠𝑠𝑒𝑠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negative tests</a:t>
                </a:r>
                <a:br>
                  <a:rPr lang="en-US" dirty="0"/>
                </a:br>
                <a:endParaRPr lang="en-US" dirty="0"/>
              </a:p>
              <a:p>
                <a:pPr marL="0" indent="0" algn="ctr">
                  <a:buNone/>
                </a:pPr>
                <a:r>
                  <a:rPr lang="en-US" sz="1800" dirty="0"/>
                  <a:t>It turns out that this choice does not influence the results!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C683977-481F-4FB3-AED5-B02BF32C22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5"/>
                <a:ext cx="7543801" cy="1648593"/>
              </a:xfrm>
              <a:blipFill>
                <a:blip r:embed="rId2"/>
                <a:stretch>
                  <a:fillRect l="-1777" t="-6296" b="-407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ABE1F48-8C18-4279-82EC-6D29300B8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29</a:t>
            </a:fld>
            <a:endParaRPr lang="it-IT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C7430275-267E-499B-8B26-A54D41BD597B}"/>
              </a:ext>
            </a:extLst>
          </p:cNvPr>
          <p:cNvGrpSpPr/>
          <p:nvPr/>
        </p:nvGrpSpPr>
        <p:grpSpPr>
          <a:xfrm>
            <a:off x="800100" y="3716390"/>
            <a:ext cx="7543801" cy="2197589"/>
            <a:chOff x="822959" y="3716390"/>
            <a:chExt cx="7543801" cy="2197589"/>
          </a:xfrm>
        </p:grpSpPr>
        <p:grpSp>
          <p:nvGrpSpPr>
            <p:cNvPr id="11" name="Gruppo 10">
              <a:extLst>
                <a:ext uri="{FF2B5EF4-FFF2-40B4-BE49-F238E27FC236}">
                  <a16:creationId xmlns:a16="http://schemas.microsoft.com/office/drawing/2014/main" id="{DBD71BE3-AC06-480E-AE7F-709D4DB06ACC}"/>
                </a:ext>
              </a:extLst>
            </p:cNvPr>
            <p:cNvGrpSpPr/>
            <p:nvPr/>
          </p:nvGrpSpPr>
          <p:grpSpPr>
            <a:xfrm>
              <a:off x="822959" y="3716390"/>
              <a:ext cx="2520000" cy="2197589"/>
              <a:chOff x="896982" y="3683726"/>
              <a:chExt cx="2520000" cy="2197589"/>
            </a:xfrm>
          </p:grpSpPr>
          <p:pic>
            <p:nvPicPr>
              <p:cNvPr id="7" name="Immagine 6" descr="https://lh6.googleusercontent.com/YKJTWgMsyzYEl4vMTsWz0T-gPVsePZvc3jkPpStjQBWZzmd7Vv0l8l12HaylncOlsUaomuAIho5LWknUYH87HtNSgJ6j4dJfB3Q0LHxWYNjfAefDfoZFgyS6XFRZcx34kgWUadY">
                <a:extLst>
                  <a:ext uri="{FF2B5EF4-FFF2-40B4-BE49-F238E27FC236}">
                    <a16:creationId xmlns:a16="http://schemas.microsoft.com/office/drawing/2014/main" id="{35433CD1-CD02-4391-942F-560A110016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074" t="41161" r="38647" b="5266"/>
              <a:stretch/>
            </p:blipFill>
            <p:spPr bwMode="auto">
              <a:xfrm>
                <a:off x="896982" y="4007471"/>
                <a:ext cx="2520000" cy="187384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D37BAE23-358D-4260-BE3B-1E3935958827}"/>
                  </a:ext>
                </a:extLst>
              </p:cNvPr>
              <p:cNvSpPr txBox="1"/>
              <p:nvPr/>
            </p:nvSpPr>
            <p:spPr>
              <a:xfrm>
                <a:off x="1151996" y="3683726"/>
                <a:ext cx="22649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balanced</a:t>
                </a:r>
              </a:p>
            </p:txBody>
          </p:sp>
        </p:grp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C98057C0-9585-4F09-8E6F-21F18D456A7A}"/>
                </a:ext>
              </a:extLst>
            </p:cNvPr>
            <p:cNvGrpSpPr/>
            <p:nvPr/>
          </p:nvGrpSpPr>
          <p:grpSpPr>
            <a:xfrm>
              <a:off x="5846760" y="3716390"/>
              <a:ext cx="2520000" cy="2197589"/>
              <a:chOff x="5850227" y="3550925"/>
              <a:chExt cx="2520000" cy="2197589"/>
            </a:xfrm>
          </p:grpSpPr>
          <p:pic>
            <p:nvPicPr>
              <p:cNvPr id="8" name="Immagine 7" descr="https://lh5.googleusercontent.com/Xbqyyszi2zH97KbBOSbTBqxEKtRp5Kzu6RLx3uGA5ZhEG5qoVRyVja0NFgrT-q7v8NlDL2_7MxlkBjPAKl41n6HhWTcQqmbLm21FgdP_bE3McpVNy0mwN5342tO1pAr79Ucnf3w">
                <a:extLst>
                  <a:ext uri="{FF2B5EF4-FFF2-40B4-BE49-F238E27FC236}">
                    <a16:creationId xmlns:a16="http://schemas.microsoft.com/office/drawing/2014/main" id="{24E689DF-1998-415D-9A60-5C459928A12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44" t="41529" r="38461" b="5923"/>
              <a:stretch/>
            </p:blipFill>
            <p:spPr bwMode="auto">
              <a:xfrm>
                <a:off x="5850227" y="3915786"/>
                <a:ext cx="2520000" cy="18327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7590D76E-F2B0-4208-83DE-B74FD9603C32}"/>
                  </a:ext>
                </a:extLst>
              </p:cNvPr>
              <p:cNvSpPr txBox="1"/>
              <p:nvPr/>
            </p:nvSpPr>
            <p:spPr>
              <a:xfrm>
                <a:off x="6101775" y="3550925"/>
                <a:ext cx="22649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not balanced</a:t>
                </a:r>
              </a:p>
            </p:txBody>
          </p:sp>
        </p:grpSp>
      </p:grpSp>
      <p:cxnSp>
        <p:nvCxnSpPr>
          <p:cNvPr id="20" name="Connettore curvo 19">
            <a:extLst>
              <a:ext uri="{FF2B5EF4-FFF2-40B4-BE49-F238E27FC236}">
                <a16:creationId xmlns:a16="http://schemas.microsoft.com/office/drawing/2014/main" id="{970F1998-93AF-4633-A581-7E3ADEF9289A}"/>
              </a:ext>
            </a:extLst>
          </p:cNvPr>
          <p:cNvCxnSpPr>
            <a:cxnSpLocks/>
            <a:stCxn id="15" idx="0"/>
          </p:cNvCxnSpPr>
          <p:nvPr/>
        </p:nvCxnSpPr>
        <p:spPr>
          <a:xfrm rot="16200000" flipH="1">
            <a:off x="4963994" y="4067012"/>
            <a:ext cx="809680" cy="1593669"/>
          </a:xfrm>
          <a:prstGeom prst="curvedConnector4">
            <a:avLst>
              <a:gd name="adj1" fmla="val -28233"/>
              <a:gd name="adj2" fmla="val 12798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E61D5BE-48C7-4540-B33A-34150BA9BE45}"/>
              </a:ext>
            </a:extLst>
          </p:cNvPr>
          <p:cNvSpPr txBox="1"/>
          <p:nvPr/>
        </p:nvSpPr>
        <p:spPr>
          <a:xfrm>
            <a:off x="3653931" y="4459006"/>
            <a:ext cx="1836138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This line is smoother and probably better approximates the real unknown curve</a:t>
            </a: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5AFF924-BEB6-43AA-BA47-34FF03D6EF2E}"/>
              </a:ext>
            </a:extLst>
          </p:cNvPr>
          <p:cNvSpPr txBox="1"/>
          <p:nvPr/>
        </p:nvSpPr>
        <p:spPr>
          <a:xfrm>
            <a:off x="2864894" y="5930423"/>
            <a:ext cx="3414212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will use only the not balanced!</a:t>
            </a:r>
          </a:p>
        </p:txBody>
      </p:sp>
    </p:spTree>
    <p:extLst>
      <p:ext uri="{BB962C8B-B14F-4D97-AF65-F5344CB8AC3E}">
        <p14:creationId xmlns:p14="http://schemas.microsoft.com/office/powerpoint/2010/main" val="2595507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A142F3-7DCB-4FDC-B623-BBFC6C795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/>
              <a:t>How </a:t>
            </a:r>
            <a:r>
              <a:rPr lang="it-IT" dirty="0" err="1"/>
              <a:t>did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gather</a:t>
            </a:r>
            <a:r>
              <a:rPr lang="it-IT" dirty="0"/>
              <a:t> the data?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300B8EB-99BE-456D-9165-CEB8FF81A4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2241552"/>
            <a:ext cx="7543800" cy="294277"/>
          </a:xfrm>
        </p:spPr>
        <p:txBody>
          <a:bodyPr>
            <a:normAutofit fontScale="85000" lnSpcReduction="20000"/>
          </a:bodyPr>
          <a:lstStyle/>
          <a:p>
            <a:pPr marL="0" indent="0" algn="ctr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a </a:t>
            </a:r>
            <a:r>
              <a:rPr lang="it-IT" dirty="0" err="1"/>
              <a:t>simple</a:t>
            </a:r>
            <a:r>
              <a:rPr lang="it-IT" dirty="0"/>
              <a:t> painting </a:t>
            </a:r>
            <a:r>
              <a:rPr lang="it-IT" b="1" dirty="0" err="1"/>
              <a:t>android</a:t>
            </a:r>
            <a:r>
              <a:rPr lang="it-IT" b="1" dirty="0"/>
              <a:t> </a:t>
            </a:r>
            <a:r>
              <a:rPr lang="it-IT" b="1" dirty="0" err="1"/>
              <a:t>application</a:t>
            </a:r>
            <a:r>
              <a:rPr lang="it-IT" b="1" dirty="0"/>
              <a:t> </a:t>
            </a:r>
            <a:r>
              <a:rPr lang="it-IT" dirty="0"/>
              <a:t>to </a:t>
            </a:r>
            <a:r>
              <a:rPr lang="it-IT" dirty="0" err="1"/>
              <a:t>memorize</a:t>
            </a:r>
            <a:r>
              <a:rPr lang="it-IT" dirty="0"/>
              <a:t> the </a:t>
            </a:r>
            <a:r>
              <a:rPr lang="it-IT" dirty="0" err="1"/>
              <a:t>needed</a:t>
            </a:r>
            <a:r>
              <a:rPr lang="it-IT" dirty="0"/>
              <a:t> data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6C5DE38D-4596-4877-87D7-6CBD9A54C372}"/>
              </a:ext>
            </a:extLst>
          </p:cNvPr>
          <p:cNvGrpSpPr/>
          <p:nvPr/>
        </p:nvGrpSpPr>
        <p:grpSpPr>
          <a:xfrm>
            <a:off x="382096" y="2828911"/>
            <a:ext cx="8379808" cy="2848826"/>
            <a:chOff x="382096" y="2729851"/>
            <a:chExt cx="8379808" cy="2848826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6B29C5D1-D1DA-4D29-993E-D9D1F444E7A4}"/>
                </a:ext>
              </a:extLst>
            </p:cNvPr>
            <p:cNvGrpSpPr/>
            <p:nvPr/>
          </p:nvGrpSpPr>
          <p:grpSpPr>
            <a:xfrm>
              <a:off x="382096" y="2729851"/>
              <a:ext cx="4167044" cy="2848826"/>
              <a:chOff x="382096" y="2729851"/>
              <a:chExt cx="4167044" cy="2848826"/>
            </a:xfrm>
          </p:grpSpPr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EE108CF7-6AC6-4C10-8E70-68A32038BDD0}"/>
                  </a:ext>
                </a:extLst>
              </p:cNvPr>
              <p:cNvSpPr txBox="1"/>
              <p:nvPr/>
            </p:nvSpPr>
            <p:spPr>
              <a:xfrm>
                <a:off x="382096" y="2729851"/>
                <a:ext cx="4167044" cy="2646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lnSpc>
                    <a:spcPct val="7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</a:pPr>
                <a:r>
                  <a:rPr lang="it-IT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 </a:t>
                </a:r>
                <a:r>
                  <a:rPr lang="it-IT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memorize</a:t>
                </a:r>
                <a:r>
                  <a:rPr lang="it-IT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user information</a:t>
                </a:r>
              </a:p>
            </p:txBody>
          </p:sp>
          <p:pic>
            <p:nvPicPr>
              <p:cNvPr id="1026" name="Picture 2" descr="https://lh6.googleusercontent.com/dx9njEBZ9ZxhrvoGVVGaP4MhPioEfYIhfw3mckktIjSqolOYjrI4NvxkN3lIo2cEhOao2uY3IjBkbTaGgcw-Qg0oF0ia5l_KNWIee-FgcApSjT5g_h1zxT3HaX5zyTQMBu5Xenn2">
                <a:extLst>
                  <a:ext uri="{FF2B5EF4-FFF2-40B4-BE49-F238E27FC236}">
                    <a16:creationId xmlns:a16="http://schemas.microsoft.com/office/drawing/2014/main" id="{706FBA4E-A4EA-416E-BF68-EE01D15E1C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r="7398"/>
              <a:stretch/>
            </p:blipFill>
            <p:spPr bwMode="auto">
              <a:xfrm>
                <a:off x="382096" y="3047427"/>
                <a:ext cx="4167044" cy="2531250"/>
              </a:xfrm>
              <a:prstGeom prst="rect">
                <a:avLst/>
              </a:prstGeom>
              <a:noFill/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3D813FE9-D179-4BAE-8F99-2660FE265AED}"/>
                </a:ext>
              </a:extLst>
            </p:cNvPr>
            <p:cNvGrpSpPr/>
            <p:nvPr/>
          </p:nvGrpSpPr>
          <p:grpSpPr>
            <a:xfrm>
              <a:off x="4594860" y="2747345"/>
              <a:ext cx="4167044" cy="2831332"/>
              <a:chOff x="4762500" y="3298050"/>
              <a:chExt cx="4167044" cy="2831332"/>
            </a:xfrm>
          </p:grpSpPr>
          <p:pic>
            <p:nvPicPr>
              <p:cNvPr id="1030" name="Picture 6" descr="https://lh5.googleusercontent.com/J7hkWzWPPQBwb7PchNw3BTHP8_I8AgGyXoTpTyFkdLaqowNAdM-kxxK7vDOFekgIODadXUlSm2WYcJBp4qFXjQSuHhNuXI7vTkh9l8eitQDOWGnb6XctWqn6m2kKA9jQR1A2NEHZ">
                <a:extLst>
                  <a:ext uri="{FF2B5EF4-FFF2-40B4-BE49-F238E27FC236}">
                    <a16:creationId xmlns:a16="http://schemas.microsoft.com/office/drawing/2014/main" id="{3B0D3BAC-D579-4FAA-8D5D-3B0F7EDBE9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399"/>
              <a:stretch/>
            </p:blipFill>
            <p:spPr bwMode="auto">
              <a:xfrm>
                <a:off x="4762500" y="3598132"/>
                <a:ext cx="4167044" cy="2531250"/>
              </a:xfrm>
              <a:prstGeom prst="rect">
                <a:avLst/>
              </a:prstGeom>
              <a:noFill/>
              <a:effectLst>
                <a:softEdge rad="3175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466E71A8-055F-49FE-A765-EBCD9D873088}"/>
                  </a:ext>
                </a:extLst>
              </p:cNvPr>
              <p:cNvSpPr txBox="1"/>
              <p:nvPr/>
            </p:nvSpPr>
            <p:spPr>
              <a:xfrm>
                <a:off x="4762500" y="3298050"/>
                <a:ext cx="4167044" cy="275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914400">
                  <a:lnSpc>
                    <a:spcPct val="7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</a:pPr>
                <a:r>
                  <a:rPr lang="it-IT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To </a:t>
                </a:r>
                <a:r>
                  <a:rPr lang="it-IT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memorize</a:t>
                </a:r>
                <a:r>
                  <a:rPr lang="it-IT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how</a:t>
                </a:r>
                <a:r>
                  <a:rPr lang="it-IT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the word </a:t>
                </a:r>
                <a:r>
                  <a:rPr lang="it-IT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is</a:t>
                </a:r>
                <a:r>
                  <a:rPr lang="it-IT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it-IT" sz="1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written</a:t>
                </a:r>
                <a:endParaRPr lang="it-IT" sz="16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</p:grp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4A1F74-B912-4E33-A881-B2BF12321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3</a:t>
            </a:fld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461F50-C57E-4938-BE9F-434D1D9B1DD7}"/>
              </a:ext>
            </a:extLst>
          </p:cNvPr>
          <p:cNvSpPr txBox="1"/>
          <p:nvPr/>
        </p:nvSpPr>
        <p:spPr>
          <a:xfrm>
            <a:off x="916577" y="5947955"/>
            <a:ext cx="7310846" cy="27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7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asked to 32 user to record 32 words in Italic and 32 words in block letters</a:t>
            </a:r>
          </a:p>
        </p:txBody>
      </p:sp>
    </p:spTree>
    <p:extLst>
      <p:ext uri="{BB962C8B-B14F-4D97-AF65-F5344CB8AC3E}">
        <p14:creationId xmlns:p14="http://schemas.microsoft.com/office/powerpoint/2010/main" val="3238447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83970A6-A65C-428F-91AB-BDF0CC496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Verification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results overview 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E122EF8-BDBC-463E-830C-180959E4A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30</a:t>
            </a:fld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69342310-2A52-4144-AA1D-2CA431DCA1F8}"/>
              </a:ext>
            </a:extLst>
          </p:cNvPr>
          <p:cNvGrpSpPr/>
          <p:nvPr/>
        </p:nvGrpSpPr>
        <p:grpSpPr>
          <a:xfrm>
            <a:off x="72000" y="2103647"/>
            <a:ext cx="9000000" cy="3380984"/>
            <a:chOff x="864231" y="1981721"/>
            <a:chExt cx="9000000" cy="3380984"/>
          </a:xfrm>
        </p:grpSpPr>
        <p:pic>
          <p:nvPicPr>
            <p:cNvPr id="5" name="Immagine 4" descr="https://lh6.googleusercontent.com/3tPb1WRL6eQUPw33SB7X1nAFLaCg9w8c71scNuZarJu1hMxpZJZTxdNet7nmXnYFoTNVptMN9Fu3ZqbkQdVqwaPpet0lXyAsqmWIhz9UBL5EVmYv3c-NI7LI7vP1fWPLWVRoVaI">
              <a:extLst>
                <a:ext uri="{FF2B5EF4-FFF2-40B4-BE49-F238E27FC236}">
                  <a16:creationId xmlns:a16="http://schemas.microsoft.com/office/drawing/2014/main" id="{4A813B11-5798-4DC3-8B1A-2D056BC54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4231" y="1981721"/>
              <a:ext cx="4500000" cy="33809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62BBE837-AC99-48E8-8695-DBC1F5AD8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64231" y="1982320"/>
              <a:ext cx="4500000" cy="3379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4672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4D9F30-F2FC-4FA0-9F4C-690CF494F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Verification 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different weights for the movement SVM</a:t>
            </a:r>
            <a:endParaRPr lang="en-US" sz="4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205A66-51FD-41C8-AD7F-33BDDBDAD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31</a:t>
            </a:fld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0338147B-D077-478E-A056-4D1AF0C2DA86}"/>
              </a:ext>
            </a:extLst>
          </p:cNvPr>
          <p:cNvGrpSpPr/>
          <p:nvPr/>
        </p:nvGrpSpPr>
        <p:grpSpPr>
          <a:xfrm>
            <a:off x="72000" y="2104236"/>
            <a:ext cx="9000000" cy="3379788"/>
            <a:chOff x="402677" y="2304535"/>
            <a:chExt cx="9000000" cy="3379788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E0A1A07-5AB4-4D26-8F4F-1418BC1065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2677" y="2304535"/>
              <a:ext cx="4500000" cy="3379787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788A22AA-1E6E-4EF8-9D66-1382EC3FF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2677" y="2304536"/>
              <a:ext cx="4500000" cy="3379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2879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0745B5-3C94-4B0C-81E5-9629C4275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Verification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influence of the starting point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B28D4FD-27F4-4C09-8A28-E962A226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32</a:t>
            </a:fld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549F7D90-37F4-40D2-AA72-A9E8AFF25C07}"/>
              </a:ext>
            </a:extLst>
          </p:cNvPr>
          <p:cNvGrpSpPr/>
          <p:nvPr/>
        </p:nvGrpSpPr>
        <p:grpSpPr>
          <a:xfrm>
            <a:off x="72000" y="2104241"/>
            <a:ext cx="9000000" cy="3379787"/>
            <a:chOff x="1343202" y="2626754"/>
            <a:chExt cx="9000000" cy="337978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9FA30EEF-1CD3-4CBD-A8CE-64BC7FB02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43202" y="2626754"/>
              <a:ext cx="4500000" cy="3379787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97B4BB0-8356-443A-92E8-E217EEF34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3202" y="2626754"/>
              <a:ext cx="4500000" cy="3379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563108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1AA535-5AD0-4399-91F7-11EF27733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Verification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the global ensemble methods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822431F-7817-4A97-B0E9-2FF69EACC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33</a:t>
            </a:fld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A19204DE-9AA6-479E-855C-7C714FEB0D00}"/>
              </a:ext>
            </a:extLst>
          </p:cNvPr>
          <p:cNvGrpSpPr/>
          <p:nvPr/>
        </p:nvGrpSpPr>
        <p:grpSpPr>
          <a:xfrm>
            <a:off x="72000" y="2105818"/>
            <a:ext cx="9000000" cy="3379787"/>
            <a:chOff x="949988" y="1966474"/>
            <a:chExt cx="9000000" cy="337978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87F2DD9A-B42B-460A-AA28-A840096444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9988" y="1966474"/>
              <a:ext cx="4500000" cy="3379787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1E719957-CD89-4489-81B4-64B129220E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9988" y="1966474"/>
              <a:ext cx="4500000" cy="3379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03421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A09D626-CA77-465B-9467-ED4686E27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Verification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 comparison: ROC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16C5AB5-0F3C-4859-92DF-02CDDF49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34</a:t>
            </a:fld>
            <a:endParaRPr lang="it-IT"/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7D37436A-52CE-4390-A22C-721C097DB81F}"/>
              </a:ext>
            </a:extLst>
          </p:cNvPr>
          <p:cNvGrpSpPr/>
          <p:nvPr/>
        </p:nvGrpSpPr>
        <p:grpSpPr>
          <a:xfrm>
            <a:off x="72000" y="2104483"/>
            <a:ext cx="9000000" cy="3379787"/>
            <a:chOff x="205024" y="2156737"/>
            <a:chExt cx="9000000" cy="3379787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5AC09BA7-CD1A-4356-9A30-C4AF7ED00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024" y="2156737"/>
              <a:ext cx="4500000" cy="3379787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83335634-B2C0-45E3-A72F-09CA6FC2C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05024" y="2161524"/>
              <a:ext cx="4500000" cy="3375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12475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C4427B9-9A3A-4522-A56A-112E1B2B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Verification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a comparison: FRR vs FPR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04A71CF-DD68-484B-A36C-ACE4A4D4FD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35</a:t>
            </a:fld>
            <a:endParaRPr lang="it-IT"/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741113D7-2CBC-4DCC-BF83-67DDB1C7B89D}"/>
              </a:ext>
            </a:extLst>
          </p:cNvPr>
          <p:cNvGrpSpPr/>
          <p:nvPr/>
        </p:nvGrpSpPr>
        <p:grpSpPr>
          <a:xfrm>
            <a:off x="72000" y="2108226"/>
            <a:ext cx="9000000" cy="3379787"/>
            <a:chOff x="854679" y="2204025"/>
            <a:chExt cx="9000000" cy="337978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263B414-463B-4934-92D0-03B41E50B3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4679" y="2204025"/>
              <a:ext cx="4500000" cy="3379787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7493E4C2-D568-44DA-B0E0-F8014A47F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4679" y="2204025"/>
              <a:ext cx="4500000" cy="3379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8781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EE6BBAD-25F7-4116-B192-C022A48CD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with </a:t>
            </a:r>
            <a:r>
              <a:rPr lang="en-US" dirty="0" err="1"/>
              <a:t>Biopen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ROC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24A4413-F7D9-44CB-A012-4C8D5CE8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36</a:t>
            </a:fld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4800D80-B4C0-45AF-ADE1-86614FF69BCD}"/>
              </a:ext>
            </a:extLst>
          </p:cNvPr>
          <p:cNvGrpSpPr/>
          <p:nvPr/>
        </p:nvGrpSpPr>
        <p:grpSpPr>
          <a:xfrm>
            <a:off x="72000" y="2109234"/>
            <a:ext cx="9000000" cy="3379787"/>
            <a:chOff x="-528892" y="2117943"/>
            <a:chExt cx="9000000" cy="3379787"/>
          </a:xfrm>
        </p:grpSpPr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ECBC36F4-8C67-485D-99A4-B54A733C3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1108" y="2458505"/>
              <a:ext cx="4500000" cy="2698661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3C399964-5A6E-472E-8559-DE554B8C6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8892" y="2117943"/>
              <a:ext cx="4500000" cy="3379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56193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AF285C-F30B-47EF-98AB-B5CD46092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Comparison with </a:t>
            </a:r>
            <a:r>
              <a:rPr lang="en-US" dirty="0" err="1"/>
              <a:t>Biopen</a:t>
            </a:r>
            <a:br>
              <a:rPr lang="en-US" dirty="0"/>
            </a:br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FRR vs FPR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AA023A9-07D5-4703-BBEE-425E4CF74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37</a:t>
            </a:fld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D07C5380-FE64-475D-A906-0EE4E8542214}"/>
              </a:ext>
            </a:extLst>
          </p:cNvPr>
          <p:cNvGrpSpPr/>
          <p:nvPr/>
        </p:nvGrpSpPr>
        <p:grpSpPr>
          <a:xfrm>
            <a:off x="72381" y="2108213"/>
            <a:ext cx="8999238" cy="3377477"/>
            <a:chOff x="840885" y="2308512"/>
            <a:chExt cx="8999238" cy="3377477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8605A47-5E63-4BB8-BC96-2CEDEEEFC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885" y="2308512"/>
              <a:ext cx="4499238" cy="3377477"/>
            </a:xfrm>
            <a:prstGeom prst="rect">
              <a:avLst/>
            </a:prstGeom>
          </p:spPr>
        </p:pic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26599EBB-5A7F-488C-9A2A-A3A93D44E8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40123" y="2607809"/>
              <a:ext cx="4500000" cy="27788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0244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450ED3-3CB2-45A4-83D9-33BEEBB0B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0CCD86-27B5-4723-A62A-00A7B240A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The system works very well both in identification and in verification. </a:t>
            </a:r>
          </a:p>
          <a:p>
            <a:endParaRPr lang="en-GB" dirty="0"/>
          </a:p>
          <a:p>
            <a:pPr marL="0" indent="0" algn="just">
              <a:buNone/>
            </a:pPr>
            <a:r>
              <a:rPr lang="en-GB" dirty="0"/>
              <a:t>Performances decrease only when the time series are too short and there isn’t enough information (e.g. the italic touch down series, because there are too few connected components).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en-GB" dirty="0"/>
              <a:t>In real word applications the performances would probably decrease due to a greater number of difficulties, but our results are encouraging!</a:t>
            </a:r>
            <a:endParaRPr lang="en-US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F5B57D-F8CA-4B58-9384-778A23FAB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7505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0C6859E-94E1-4565-BCCE-26FE565FF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Future works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C8334F4-1B27-49F1-9A35-B95917F84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450629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GB" dirty="0"/>
              <a:t>Some ideas about what to do in the future: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Testing on dataset gathered after some time on the same users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Testing on a bigger dataset to see if the performances are stable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Testing on different approaches of SVM (OVO instead of the OVR)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Testing different machine learning algorithms, that may give a better estimation of probabilities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Testing boosting techniques, as Adaboost, that may perform well if there is some user particularly difficult to recognize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Try to use a similar approach to detect age range or gender</a:t>
            </a:r>
            <a:endParaRPr lang="it-IT" dirty="0"/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Explore a KNN DTW approach</a:t>
            </a:r>
          </a:p>
          <a:p>
            <a:pPr marL="0" indent="0">
              <a:buNone/>
            </a:pPr>
            <a:endParaRPr lang="en-GB" dirty="0"/>
          </a:p>
          <a:p>
            <a:pPr marL="0" indent="0" algn="r">
              <a:buNone/>
            </a:pP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37DA0C2-6DC4-43DE-AD0A-5A9C919E5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4256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2D03F4-AA1B-4CE6-A365-10AA4F87E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is it saved of a word?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B4EF09D-7FAD-4612-93F6-0C4D9BB8F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0" y="4028969"/>
            <a:ext cx="7543800" cy="2183341"/>
          </a:xfrm>
        </p:spPr>
        <p:txBody>
          <a:bodyPr/>
          <a:lstStyle/>
          <a:p>
            <a:pPr algn="just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accent1">
                    <a:lumMod val="75000"/>
                  </a:schemeClr>
                </a:solidFill>
              </a:rPr>
              <a:t> Green points</a:t>
            </a:r>
            <a:r>
              <a:rPr lang="it-IT" dirty="0"/>
              <a:t>: </a:t>
            </a:r>
            <a:r>
              <a:rPr lang="en-US" dirty="0"/>
              <a:t>the points in which the finger start touching the screen, the </a:t>
            </a:r>
            <a:r>
              <a:rPr lang="en-US" b="1" i="1" dirty="0"/>
              <a:t>touch-down points</a:t>
            </a:r>
            <a:endParaRPr lang="en-US" b="1" dirty="0"/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White points</a:t>
            </a:r>
            <a:r>
              <a:rPr lang="en-US" dirty="0"/>
              <a:t>: the points that are sampled by the application while the finger is moving, the </a:t>
            </a:r>
            <a:r>
              <a:rPr lang="en-US" b="1" i="1" dirty="0"/>
              <a:t>movement points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C00000"/>
                </a:solidFill>
              </a:rPr>
              <a:t> Red points</a:t>
            </a:r>
            <a:r>
              <a:rPr lang="en-US" dirty="0"/>
              <a:t>: the points from which the user lifts the finger from the screen, the </a:t>
            </a:r>
            <a:r>
              <a:rPr lang="en-US" b="1" i="1" dirty="0"/>
              <a:t>touch-up points</a:t>
            </a:r>
            <a:endParaRPr lang="it-IT" b="1" i="1" dirty="0"/>
          </a:p>
        </p:txBody>
      </p:sp>
      <p:pic>
        <p:nvPicPr>
          <p:cNvPr id="4" name="Picture 6" descr="https://lh5.googleusercontent.com/J7hkWzWPPQBwb7PchNw3BTHP8_I8AgGyXoTpTyFkdLaqowNAdM-kxxK7vDOFekgIODadXUlSm2WYcJBp4qFXjQSuHhNuXI7vTkh9l8eitQDOWGnb6XctWqn6m2kKA9jQR1A2NEHZ">
            <a:extLst>
              <a:ext uri="{FF2B5EF4-FFF2-40B4-BE49-F238E27FC236}">
                <a16:creationId xmlns:a16="http://schemas.microsoft.com/office/drawing/2014/main" id="{5383B096-C0AE-423F-8008-71284335D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7" t="35518" r="20637" b="22393"/>
          <a:stretch/>
        </p:blipFill>
        <p:spPr bwMode="auto">
          <a:xfrm>
            <a:off x="2050327" y="2078302"/>
            <a:ext cx="5043346" cy="1703191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F1BABBD-239D-40DD-B082-0B648E8E6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4</a:t>
            </a:fld>
            <a:endParaRPr lang="it-IT"/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450B58EF-633C-4313-BEC8-A84F53E1FD04}"/>
              </a:ext>
            </a:extLst>
          </p:cNvPr>
          <p:cNvSpPr/>
          <p:nvPr/>
        </p:nvSpPr>
        <p:spPr>
          <a:xfrm>
            <a:off x="2062141" y="2194986"/>
            <a:ext cx="1227639" cy="1104537"/>
          </a:xfrm>
          <a:custGeom>
            <a:avLst/>
            <a:gdLst>
              <a:gd name="connsiteX0" fmla="*/ 95133 w 1227639"/>
              <a:gd name="connsiteY0" fmla="*/ 690257 h 1104537"/>
              <a:gd name="connsiteX1" fmla="*/ 59622 w 1227639"/>
              <a:gd name="connsiteY1" fmla="*/ 166474 h 1104537"/>
              <a:gd name="connsiteX2" fmla="*/ 840857 w 1227639"/>
              <a:gd name="connsiteY2" fmla="*/ 15554 h 1104537"/>
              <a:gd name="connsiteX3" fmla="*/ 1195964 w 1227639"/>
              <a:gd name="connsiteY3" fmla="*/ 486070 h 1104537"/>
              <a:gd name="connsiteX4" fmla="*/ 1178209 w 1227639"/>
              <a:gd name="connsiteY4" fmla="*/ 796789 h 1104537"/>
              <a:gd name="connsiteX5" fmla="*/ 911878 w 1227639"/>
              <a:gd name="connsiteY5" fmla="*/ 1000975 h 1104537"/>
              <a:gd name="connsiteX6" fmla="*/ 423607 w 1227639"/>
              <a:gd name="connsiteY6" fmla="*/ 1089752 h 1104537"/>
              <a:gd name="connsiteX7" fmla="*/ 95133 w 1227639"/>
              <a:gd name="connsiteY7" fmla="*/ 690257 h 110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27639" h="1104537">
                <a:moveTo>
                  <a:pt x="95133" y="690257"/>
                </a:moveTo>
                <a:cubicBezTo>
                  <a:pt x="34469" y="536377"/>
                  <a:pt x="-64665" y="278924"/>
                  <a:pt x="59622" y="166474"/>
                </a:cubicBezTo>
                <a:cubicBezTo>
                  <a:pt x="183909" y="54024"/>
                  <a:pt x="651467" y="-37712"/>
                  <a:pt x="840857" y="15554"/>
                </a:cubicBezTo>
                <a:cubicBezTo>
                  <a:pt x="1030247" y="68820"/>
                  <a:pt x="1139739" y="355864"/>
                  <a:pt x="1195964" y="486070"/>
                </a:cubicBezTo>
                <a:cubicBezTo>
                  <a:pt x="1252189" y="616276"/>
                  <a:pt x="1225557" y="710972"/>
                  <a:pt x="1178209" y="796789"/>
                </a:cubicBezTo>
                <a:cubicBezTo>
                  <a:pt x="1130861" y="882607"/>
                  <a:pt x="1037645" y="952148"/>
                  <a:pt x="911878" y="1000975"/>
                </a:cubicBezTo>
                <a:cubicBezTo>
                  <a:pt x="786111" y="1049802"/>
                  <a:pt x="558252" y="1140059"/>
                  <a:pt x="423607" y="1089752"/>
                </a:cubicBezTo>
                <a:cubicBezTo>
                  <a:pt x="288962" y="1039445"/>
                  <a:pt x="155797" y="844137"/>
                  <a:pt x="95133" y="690257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Figura a mano libera: forma 17">
            <a:extLst>
              <a:ext uri="{FF2B5EF4-FFF2-40B4-BE49-F238E27FC236}">
                <a16:creationId xmlns:a16="http://schemas.microsoft.com/office/drawing/2014/main" id="{8C5FC8BC-A81D-4E7C-AF31-139919EFA3B1}"/>
              </a:ext>
            </a:extLst>
          </p:cNvPr>
          <p:cNvSpPr/>
          <p:nvPr/>
        </p:nvSpPr>
        <p:spPr>
          <a:xfrm>
            <a:off x="3869213" y="2147480"/>
            <a:ext cx="261062" cy="215089"/>
          </a:xfrm>
          <a:custGeom>
            <a:avLst/>
            <a:gdLst>
              <a:gd name="connsiteX0" fmla="*/ 116861 w 261062"/>
              <a:gd name="connsiteY0" fmla="*/ 213980 h 215089"/>
              <a:gd name="connsiteX1" fmla="*/ 10329 w 261062"/>
              <a:gd name="connsiteY1" fmla="*/ 160714 h 215089"/>
              <a:gd name="connsiteX2" fmla="*/ 19206 w 261062"/>
              <a:gd name="connsiteY2" fmla="*/ 45304 h 215089"/>
              <a:gd name="connsiteX3" fmla="*/ 143494 w 261062"/>
              <a:gd name="connsiteY3" fmla="*/ 916 h 215089"/>
              <a:gd name="connsiteX4" fmla="*/ 258904 w 261062"/>
              <a:gd name="connsiteY4" fmla="*/ 80815 h 215089"/>
              <a:gd name="connsiteX5" fmla="*/ 214515 w 261062"/>
              <a:gd name="connsiteY5" fmla="*/ 187347 h 215089"/>
              <a:gd name="connsiteX6" fmla="*/ 116861 w 261062"/>
              <a:gd name="connsiteY6" fmla="*/ 213980 h 215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1062" h="215089">
                <a:moveTo>
                  <a:pt x="116861" y="213980"/>
                </a:moveTo>
                <a:cubicBezTo>
                  <a:pt x="82830" y="209541"/>
                  <a:pt x="26605" y="188827"/>
                  <a:pt x="10329" y="160714"/>
                </a:cubicBezTo>
                <a:cubicBezTo>
                  <a:pt x="-5947" y="132601"/>
                  <a:pt x="-2988" y="71937"/>
                  <a:pt x="19206" y="45304"/>
                </a:cubicBezTo>
                <a:cubicBezTo>
                  <a:pt x="41400" y="18671"/>
                  <a:pt x="103544" y="-5003"/>
                  <a:pt x="143494" y="916"/>
                </a:cubicBezTo>
                <a:cubicBezTo>
                  <a:pt x="183444" y="6834"/>
                  <a:pt x="247067" y="49743"/>
                  <a:pt x="258904" y="80815"/>
                </a:cubicBezTo>
                <a:cubicBezTo>
                  <a:pt x="270741" y="111887"/>
                  <a:pt x="230791" y="165153"/>
                  <a:pt x="214515" y="187347"/>
                </a:cubicBezTo>
                <a:cubicBezTo>
                  <a:pt x="198239" y="209541"/>
                  <a:pt x="150892" y="218419"/>
                  <a:pt x="116861" y="213980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igura a mano libera: forma 18">
            <a:extLst>
              <a:ext uri="{FF2B5EF4-FFF2-40B4-BE49-F238E27FC236}">
                <a16:creationId xmlns:a16="http://schemas.microsoft.com/office/drawing/2014/main" id="{F364E816-8810-45DE-8F45-A456D136EFA8}"/>
              </a:ext>
            </a:extLst>
          </p:cNvPr>
          <p:cNvSpPr/>
          <p:nvPr/>
        </p:nvSpPr>
        <p:spPr>
          <a:xfrm>
            <a:off x="3153782" y="2393841"/>
            <a:ext cx="1634834" cy="858715"/>
          </a:xfrm>
          <a:custGeom>
            <a:avLst/>
            <a:gdLst>
              <a:gd name="connsiteX0" fmla="*/ 787903 w 1634834"/>
              <a:gd name="connsiteY0" fmla="*/ 855386 h 858715"/>
              <a:gd name="connsiteX1" fmla="*/ 415041 w 1634834"/>
              <a:gd name="connsiteY1" fmla="*/ 828753 h 858715"/>
              <a:gd name="connsiteX2" fmla="*/ 42179 w 1634834"/>
              <a:gd name="connsiteY2" fmla="*/ 793242 h 858715"/>
              <a:gd name="connsiteX3" fmla="*/ 15546 w 1634834"/>
              <a:gd name="connsiteY3" fmla="*/ 739976 h 858715"/>
              <a:gd name="connsiteX4" fmla="*/ 104323 w 1634834"/>
              <a:gd name="connsiteY4" fmla="*/ 562423 h 858715"/>
              <a:gd name="connsiteX5" fmla="*/ 335142 w 1634834"/>
              <a:gd name="connsiteY5" fmla="*/ 384870 h 858715"/>
              <a:gd name="connsiteX6" fmla="*/ 468307 w 1634834"/>
              <a:gd name="connsiteY6" fmla="*/ 198439 h 858715"/>
              <a:gd name="connsiteX7" fmla="*/ 699127 w 1634834"/>
              <a:gd name="connsiteY7" fmla="*/ 3130 h 858715"/>
              <a:gd name="connsiteX8" fmla="*/ 938824 w 1634834"/>
              <a:gd name="connsiteY8" fmla="*/ 74151 h 858715"/>
              <a:gd name="connsiteX9" fmla="*/ 1231787 w 1634834"/>
              <a:gd name="connsiteY9" fmla="*/ 20885 h 858715"/>
              <a:gd name="connsiteX10" fmla="*/ 1489239 w 1634834"/>
              <a:gd name="connsiteY10" fmla="*/ 12008 h 858715"/>
              <a:gd name="connsiteX11" fmla="*/ 1604649 w 1634834"/>
              <a:gd name="connsiteY11" fmla="*/ 109662 h 858715"/>
              <a:gd name="connsiteX12" fmla="*/ 1631282 w 1634834"/>
              <a:gd name="connsiteY12" fmla="*/ 313848 h 858715"/>
              <a:gd name="connsiteX13" fmla="*/ 1542505 w 1634834"/>
              <a:gd name="connsiteY13" fmla="*/ 455891 h 858715"/>
              <a:gd name="connsiteX14" fmla="*/ 1276175 w 1634834"/>
              <a:gd name="connsiteY14" fmla="*/ 739976 h 858715"/>
              <a:gd name="connsiteX15" fmla="*/ 1089744 w 1634834"/>
              <a:gd name="connsiteY15" fmla="*/ 837631 h 858715"/>
              <a:gd name="connsiteX16" fmla="*/ 921068 w 1634834"/>
              <a:gd name="connsiteY16" fmla="*/ 855386 h 858715"/>
              <a:gd name="connsiteX17" fmla="*/ 787903 w 1634834"/>
              <a:gd name="connsiteY17" fmla="*/ 855386 h 858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634834" h="858715">
                <a:moveTo>
                  <a:pt x="787903" y="855386"/>
                </a:moveTo>
                <a:cubicBezTo>
                  <a:pt x="703565" y="850947"/>
                  <a:pt x="539328" y="839110"/>
                  <a:pt x="415041" y="828753"/>
                </a:cubicBezTo>
                <a:cubicBezTo>
                  <a:pt x="290754" y="818396"/>
                  <a:pt x="108761" y="808038"/>
                  <a:pt x="42179" y="793242"/>
                </a:cubicBezTo>
                <a:cubicBezTo>
                  <a:pt x="-24404" y="778446"/>
                  <a:pt x="5189" y="778446"/>
                  <a:pt x="15546" y="739976"/>
                </a:cubicBezTo>
                <a:cubicBezTo>
                  <a:pt x="25903" y="701506"/>
                  <a:pt x="51057" y="621607"/>
                  <a:pt x="104323" y="562423"/>
                </a:cubicBezTo>
                <a:cubicBezTo>
                  <a:pt x="157589" y="503239"/>
                  <a:pt x="274478" y="445534"/>
                  <a:pt x="335142" y="384870"/>
                </a:cubicBezTo>
                <a:cubicBezTo>
                  <a:pt x="395806" y="324206"/>
                  <a:pt x="407643" y="262062"/>
                  <a:pt x="468307" y="198439"/>
                </a:cubicBezTo>
                <a:cubicBezTo>
                  <a:pt x="528971" y="134816"/>
                  <a:pt x="620708" y="23845"/>
                  <a:pt x="699127" y="3130"/>
                </a:cubicBezTo>
                <a:cubicBezTo>
                  <a:pt x="777546" y="-17585"/>
                  <a:pt x="850047" y="71192"/>
                  <a:pt x="938824" y="74151"/>
                </a:cubicBezTo>
                <a:cubicBezTo>
                  <a:pt x="1027601" y="77110"/>
                  <a:pt x="1140051" y="31242"/>
                  <a:pt x="1231787" y="20885"/>
                </a:cubicBezTo>
                <a:cubicBezTo>
                  <a:pt x="1323523" y="10528"/>
                  <a:pt x="1427095" y="-2788"/>
                  <a:pt x="1489239" y="12008"/>
                </a:cubicBezTo>
                <a:cubicBezTo>
                  <a:pt x="1551383" y="26804"/>
                  <a:pt x="1580975" y="59355"/>
                  <a:pt x="1604649" y="109662"/>
                </a:cubicBezTo>
                <a:cubicBezTo>
                  <a:pt x="1628323" y="159969"/>
                  <a:pt x="1641639" y="256143"/>
                  <a:pt x="1631282" y="313848"/>
                </a:cubicBezTo>
                <a:cubicBezTo>
                  <a:pt x="1620925" y="371553"/>
                  <a:pt x="1601689" y="384870"/>
                  <a:pt x="1542505" y="455891"/>
                </a:cubicBezTo>
                <a:cubicBezTo>
                  <a:pt x="1483321" y="526912"/>
                  <a:pt x="1351635" y="676353"/>
                  <a:pt x="1276175" y="739976"/>
                </a:cubicBezTo>
                <a:cubicBezTo>
                  <a:pt x="1200715" y="803599"/>
                  <a:pt x="1148928" y="818396"/>
                  <a:pt x="1089744" y="837631"/>
                </a:cubicBezTo>
                <a:cubicBezTo>
                  <a:pt x="1030560" y="856866"/>
                  <a:pt x="969895" y="850947"/>
                  <a:pt x="921068" y="855386"/>
                </a:cubicBezTo>
                <a:cubicBezTo>
                  <a:pt x="872241" y="859825"/>
                  <a:pt x="872241" y="859825"/>
                  <a:pt x="787903" y="855386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igura a mano libera: forma 20">
            <a:extLst>
              <a:ext uri="{FF2B5EF4-FFF2-40B4-BE49-F238E27FC236}">
                <a16:creationId xmlns:a16="http://schemas.microsoft.com/office/drawing/2014/main" id="{FE3E92ED-4432-4A84-A575-D2819BD8DDB4}"/>
              </a:ext>
            </a:extLst>
          </p:cNvPr>
          <p:cNvSpPr/>
          <p:nvPr/>
        </p:nvSpPr>
        <p:spPr>
          <a:xfrm>
            <a:off x="4516488" y="2382819"/>
            <a:ext cx="2505824" cy="1329075"/>
          </a:xfrm>
          <a:custGeom>
            <a:avLst/>
            <a:gdLst>
              <a:gd name="connsiteX0" fmla="*/ 730215 w 2505824"/>
              <a:gd name="connsiteY0" fmla="*/ 875286 h 1329075"/>
              <a:gd name="connsiteX1" fmla="*/ 312964 w 2505824"/>
              <a:gd name="connsiteY1" fmla="*/ 884164 h 1329075"/>
              <a:gd name="connsiteX2" fmla="*/ 91023 w 2505824"/>
              <a:gd name="connsiteY2" fmla="*/ 857531 h 1329075"/>
              <a:gd name="connsiteX3" fmla="*/ 11124 w 2505824"/>
              <a:gd name="connsiteY3" fmla="*/ 804264 h 1329075"/>
              <a:gd name="connsiteX4" fmla="*/ 11124 w 2505824"/>
              <a:gd name="connsiteY4" fmla="*/ 742121 h 1329075"/>
              <a:gd name="connsiteX5" fmla="*/ 108778 w 2505824"/>
              <a:gd name="connsiteY5" fmla="*/ 626711 h 1329075"/>
              <a:gd name="connsiteX6" fmla="*/ 712460 w 2505824"/>
              <a:gd name="connsiteY6" fmla="*/ 85173 h 1329075"/>
              <a:gd name="connsiteX7" fmla="*/ 818992 w 2505824"/>
              <a:gd name="connsiteY7" fmla="*/ 14152 h 1329075"/>
              <a:gd name="connsiteX8" fmla="*/ 943279 w 2505824"/>
              <a:gd name="connsiteY8" fmla="*/ 5274 h 1329075"/>
              <a:gd name="connsiteX9" fmla="*/ 1040933 w 2505824"/>
              <a:gd name="connsiteY9" fmla="*/ 76296 h 1329075"/>
              <a:gd name="connsiteX10" fmla="*/ 1156343 w 2505824"/>
              <a:gd name="connsiteY10" fmla="*/ 129562 h 1329075"/>
              <a:gd name="connsiteX11" fmla="*/ 1333896 w 2505824"/>
              <a:gd name="connsiteY11" fmla="*/ 156195 h 1329075"/>
              <a:gd name="connsiteX12" fmla="*/ 1591349 w 2505824"/>
              <a:gd name="connsiteY12" fmla="*/ 76296 h 1329075"/>
              <a:gd name="connsiteX13" fmla="*/ 1857679 w 2505824"/>
              <a:gd name="connsiteY13" fmla="*/ 23030 h 1329075"/>
              <a:gd name="connsiteX14" fmla="*/ 2088498 w 2505824"/>
              <a:gd name="connsiteY14" fmla="*/ 85173 h 1329075"/>
              <a:gd name="connsiteX15" fmla="*/ 2381462 w 2505824"/>
              <a:gd name="connsiteY15" fmla="*/ 23030 h 1329075"/>
              <a:gd name="connsiteX16" fmla="*/ 2470238 w 2505824"/>
              <a:gd name="connsiteY16" fmla="*/ 31907 h 1329075"/>
              <a:gd name="connsiteX17" fmla="*/ 2505749 w 2505824"/>
              <a:gd name="connsiteY17" fmla="*/ 138439 h 1329075"/>
              <a:gd name="connsiteX18" fmla="*/ 2479116 w 2505824"/>
              <a:gd name="connsiteY18" fmla="*/ 333748 h 1329075"/>
              <a:gd name="connsiteX19" fmla="*/ 2461361 w 2505824"/>
              <a:gd name="connsiteY19" fmla="*/ 608956 h 1329075"/>
              <a:gd name="connsiteX20" fmla="*/ 2390339 w 2505824"/>
              <a:gd name="connsiteY20" fmla="*/ 928552 h 1329075"/>
              <a:gd name="connsiteX21" fmla="*/ 2132887 w 2505824"/>
              <a:gd name="connsiteY21" fmla="*/ 1168249 h 1329075"/>
              <a:gd name="connsiteX22" fmla="*/ 1644615 w 2505824"/>
              <a:gd name="connsiteY22" fmla="*/ 1274781 h 1329075"/>
              <a:gd name="connsiteX23" fmla="*/ 1378285 w 2505824"/>
              <a:gd name="connsiteY23" fmla="*/ 1328047 h 1329075"/>
              <a:gd name="connsiteX24" fmla="*/ 1129710 w 2505824"/>
              <a:gd name="connsiteY24" fmla="*/ 1230393 h 1329075"/>
              <a:gd name="connsiteX25" fmla="*/ 1129710 w 2505824"/>
              <a:gd name="connsiteY25" fmla="*/ 1177127 h 1329075"/>
              <a:gd name="connsiteX26" fmla="*/ 1209609 w 2505824"/>
              <a:gd name="connsiteY26" fmla="*/ 946307 h 1329075"/>
              <a:gd name="connsiteX27" fmla="*/ 730215 w 2505824"/>
              <a:gd name="connsiteY27" fmla="*/ 875286 h 132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505824" h="1329075">
                <a:moveTo>
                  <a:pt x="730215" y="875286"/>
                </a:moveTo>
                <a:cubicBezTo>
                  <a:pt x="580774" y="864929"/>
                  <a:pt x="419496" y="887123"/>
                  <a:pt x="312964" y="884164"/>
                </a:cubicBezTo>
                <a:cubicBezTo>
                  <a:pt x="206432" y="881205"/>
                  <a:pt x="141330" y="870848"/>
                  <a:pt x="91023" y="857531"/>
                </a:cubicBezTo>
                <a:cubicBezTo>
                  <a:pt x="40716" y="844214"/>
                  <a:pt x="24440" y="823499"/>
                  <a:pt x="11124" y="804264"/>
                </a:cubicBezTo>
                <a:cubicBezTo>
                  <a:pt x="-2192" y="785029"/>
                  <a:pt x="-5152" y="771713"/>
                  <a:pt x="11124" y="742121"/>
                </a:cubicBezTo>
                <a:cubicBezTo>
                  <a:pt x="27400" y="712529"/>
                  <a:pt x="-8111" y="736202"/>
                  <a:pt x="108778" y="626711"/>
                </a:cubicBezTo>
                <a:cubicBezTo>
                  <a:pt x="225667" y="517220"/>
                  <a:pt x="594091" y="187266"/>
                  <a:pt x="712460" y="85173"/>
                </a:cubicBezTo>
                <a:cubicBezTo>
                  <a:pt x="830829" y="-16920"/>
                  <a:pt x="780522" y="27468"/>
                  <a:pt x="818992" y="14152"/>
                </a:cubicBezTo>
                <a:cubicBezTo>
                  <a:pt x="857462" y="836"/>
                  <a:pt x="906289" y="-5083"/>
                  <a:pt x="943279" y="5274"/>
                </a:cubicBezTo>
                <a:cubicBezTo>
                  <a:pt x="980269" y="15631"/>
                  <a:pt x="1005422" y="55581"/>
                  <a:pt x="1040933" y="76296"/>
                </a:cubicBezTo>
                <a:cubicBezTo>
                  <a:pt x="1076444" y="97011"/>
                  <a:pt x="1107516" y="116246"/>
                  <a:pt x="1156343" y="129562"/>
                </a:cubicBezTo>
                <a:cubicBezTo>
                  <a:pt x="1205170" y="142878"/>
                  <a:pt x="1261395" y="165073"/>
                  <a:pt x="1333896" y="156195"/>
                </a:cubicBezTo>
                <a:cubicBezTo>
                  <a:pt x="1406397" y="147317"/>
                  <a:pt x="1504052" y="98490"/>
                  <a:pt x="1591349" y="76296"/>
                </a:cubicBezTo>
                <a:cubicBezTo>
                  <a:pt x="1678646" y="54102"/>
                  <a:pt x="1774821" y="21551"/>
                  <a:pt x="1857679" y="23030"/>
                </a:cubicBezTo>
                <a:cubicBezTo>
                  <a:pt x="1940537" y="24509"/>
                  <a:pt x="2001201" y="85173"/>
                  <a:pt x="2088498" y="85173"/>
                </a:cubicBezTo>
                <a:cubicBezTo>
                  <a:pt x="2175795" y="85173"/>
                  <a:pt x="2317839" y="31908"/>
                  <a:pt x="2381462" y="23030"/>
                </a:cubicBezTo>
                <a:cubicBezTo>
                  <a:pt x="2445085" y="14152"/>
                  <a:pt x="2449524" y="12672"/>
                  <a:pt x="2470238" y="31907"/>
                </a:cubicBezTo>
                <a:cubicBezTo>
                  <a:pt x="2490952" y="51142"/>
                  <a:pt x="2504269" y="88132"/>
                  <a:pt x="2505749" y="138439"/>
                </a:cubicBezTo>
                <a:cubicBezTo>
                  <a:pt x="2507229" y="188746"/>
                  <a:pt x="2486514" y="255329"/>
                  <a:pt x="2479116" y="333748"/>
                </a:cubicBezTo>
                <a:cubicBezTo>
                  <a:pt x="2471718" y="412167"/>
                  <a:pt x="2476157" y="509822"/>
                  <a:pt x="2461361" y="608956"/>
                </a:cubicBezTo>
                <a:cubicBezTo>
                  <a:pt x="2446565" y="708090"/>
                  <a:pt x="2445085" y="835336"/>
                  <a:pt x="2390339" y="928552"/>
                </a:cubicBezTo>
                <a:cubicBezTo>
                  <a:pt x="2335593" y="1021768"/>
                  <a:pt x="2257174" y="1110544"/>
                  <a:pt x="2132887" y="1168249"/>
                </a:cubicBezTo>
                <a:cubicBezTo>
                  <a:pt x="2008600" y="1225954"/>
                  <a:pt x="1770382" y="1248148"/>
                  <a:pt x="1644615" y="1274781"/>
                </a:cubicBezTo>
                <a:cubicBezTo>
                  <a:pt x="1518848" y="1301414"/>
                  <a:pt x="1464102" y="1335445"/>
                  <a:pt x="1378285" y="1328047"/>
                </a:cubicBezTo>
                <a:cubicBezTo>
                  <a:pt x="1292468" y="1320649"/>
                  <a:pt x="1171139" y="1255546"/>
                  <a:pt x="1129710" y="1230393"/>
                </a:cubicBezTo>
                <a:cubicBezTo>
                  <a:pt x="1088281" y="1205240"/>
                  <a:pt x="1116394" y="1224475"/>
                  <a:pt x="1129710" y="1177127"/>
                </a:cubicBezTo>
                <a:cubicBezTo>
                  <a:pt x="1143026" y="1129779"/>
                  <a:pt x="1277671" y="996614"/>
                  <a:pt x="1209609" y="946307"/>
                </a:cubicBezTo>
                <a:cubicBezTo>
                  <a:pt x="1141547" y="896000"/>
                  <a:pt x="879656" y="885643"/>
                  <a:pt x="730215" y="875286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>
            <a:extLst>
              <a:ext uri="{FF2B5EF4-FFF2-40B4-BE49-F238E27FC236}">
                <a16:creationId xmlns:a16="http://schemas.microsoft.com/office/drawing/2014/main" id="{89168BFE-1BB9-4BB3-B937-51660A552D4A}"/>
              </a:ext>
            </a:extLst>
          </p:cNvPr>
          <p:cNvSpPr/>
          <p:nvPr/>
        </p:nvSpPr>
        <p:spPr>
          <a:xfrm>
            <a:off x="7141100" y="2528670"/>
            <a:ext cx="1303876" cy="589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Connected</a:t>
            </a:r>
            <a:r>
              <a:rPr lang="it-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415108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F487B9-C878-470D-BC8D-0AF8A8DE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line </a:t>
            </a:r>
            <a:r>
              <a:rPr lang="it-IT" dirty="0" err="1"/>
              <a:t>displayed</a:t>
            </a:r>
            <a:r>
              <a:rPr lang="it-IT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7F0623F-A76D-48E5-878D-1FEB95C757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845734"/>
            <a:ext cx="7543801" cy="1450757"/>
          </a:xfrm>
        </p:spPr>
        <p:txBody>
          <a:bodyPr/>
          <a:lstStyle/>
          <a:p>
            <a:pPr algn="just"/>
            <a:r>
              <a:rPr lang="it-IT" dirty="0"/>
              <a:t>The </a:t>
            </a:r>
            <a:r>
              <a:rPr lang="it-IT" b="1" dirty="0" err="1"/>
              <a:t>movements</a:t>
            </a:r>
            <a:r>
              <a:rPr lang="it-IT" b="1" dirty="0"/>
              <a:t> points </a:t>
            </a:r>
            <a:r>
              <a:rPr lang="it-IT" dirty="0"/>
              <a:t>are </a:t>
            </a:r>
            <a:r>
              <a:rPr lang="it-IT" dirty="0" err="1"/>
              <a:t>approximated</a:t>
            </a:r>
            <a:r>
              <a:rPr lang="it-IT" dirty="0"/>
              <a:t> by a </a:t>
            </a:r>
            <a:r>
              <a:rPr lang="it-IT" dirty="0" err="1"/>
              <a:t>quadratic</a:t>
            </a:r>
            <a:r>
              <a:rPr lang="it-IT" dirty="0"/>
              <a:t> </a:t>
            </a:r>
            <a:r>
              <a:rPr lang="it-IT" dirty="0" err="1"/>
              <a:t>Bezier</a:t>
            </a:r>
            <a:r>
              <a:rPr lang="it-IT" dirty="0"/>
              <a:t> curve,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give</a:t>
            </a:r>
            <a:r>
              <a:rPr lang="it-IT" dirty="0"/>
              <a:t> a feedback to the user.</a:t>
            </a:r>
          </a:p>
          <a:p>
            <a:pPr algn="just"/>
            <a:r>
              <a:rPr lang="it-IT" dirty="0" err="1"/>
              <a:t>Afterwards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Bezier</a:t>
            </a:r>
            <a:r>
              <a:rPr lang="it-IT" dirty="0"/>
              <a:t> curve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sampled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5 pixel and </a:t>
            </a:r>
            <a:r>
              <a:rPr lang="it-IT" dirty="0" err="1"/>
              <a:t>these</a:t>
            </a:r>
            <a:r>
              <a:rPr lang="it-IT" dirty="0"/>
              <a:t> points are the </a:t>
            </a:r>
            <a:r>
              <a:rPr lang="it-IT" b="1" dirty="0" err="1"/>
              <a:t>sampled</a:t>
            </a:r>
            <a:r>
              <a:rPr lang="it-IT" b="1" dirty="0"/>
              <a:t> points</a:t>
            </a:r>
            <a:r>
              <a:rPr lang="it-IT" dirty="0"/>
              <a:t>. 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F9B74A7C-4376-404C-BCD7-93FE97E66318}"/>
              </a:ext>
            </a:extLst>
          </p:cNvPr>
          <p:cNvGrpSpPr/>
          <p:nvPr/>
        </p:nvGrpSpPr>
        <p:grpSpPr>
          <a:xfrm>
            <a:off x="822959" y="3430700"/>
            <a:ext cx="7543801" cy="2473797"/>
            <a:chOff x="822959" y="3265235"/>
            <a:chExt cx="7543801" cy="247379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C2D5DDBE-BEA5-489D-A6B7-9F01933F4E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7991" t="37468" r="19568" b="26784"/>
            <a:stretch/>
          </p:blipFill>
          <p:spPr>
            <a:xfrm>
              <a:off x="1159192" y="3265235"/>
              <a:ext cx="6825616" cy="2198080"/>
            </a:xfrm>
            <a:prstGeom prst="rect">
              <a:avLst/>
            </a:prstGeom>
            <a:effectLst>
              <a:softEdge rad="63500"/>
            </a:effectLst>
          </p:spPr>
        </p:pic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9083CFE0-B520-4C49-88C8-4F97EE14E8B4}"/>
                </a:ext>
              </a:extLst>
            </p:cNvPr>
            <p:cNvSpPr txBox="1"/>
            <p:nvPr/>
          </p:nvSpPr>
          <p:spPr>
            <a:xfrm>
              <a:off x="822959" y="5463315"/>
              <a:ext cx="7543801" cy="27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70000"/>
                </a:lnSpc>
                <a:spcBef>
                  <a:spcPts val="1200"/>
                </a:spcBef>
                <a:spcAft>
                  <a:spcPts val="200"/>
                </a:spcAft>
                <a:buClr>
                  <a:schemeClr val="accent1"/>
                </a:buClr>
                <a:buSzPct val="100000"/>
              </a:pPr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 this system we didn't use the sampled points</a:t>
              </a:r>
            </a:p>
          </p:txBody>
        </p:sp>
      </p:grp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DD4F14-622D-4B97-97EF-8FA709E1C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06119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63BB59-BD84-44C5-AA04-04A057D90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saved</a:t>
            </a:r>
            <a:r>
              <a:rPr lang="it-IT" dirty="0"/>
              <a:t> of </a:t>
            </a:r>
            <a:r>
              <a:rPr lang="it-IT" dirty="0" err="1"/>
              <a:t>each</a:t>
            </a:r>
            <a:r>
              <a:rPr lang="it-IT" dirty="0"/>
              <a:t> point?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2D85E5A-3702-4913-9DC3-C382FFD83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  <a:p>
            <a:pPr algn="just"/>
            <a:r>
              <a:rPr lang="it-IT" dirty="0"/>
              <a:t>The </a:t>
            </a:r>
            <a:r>
              <a:rPr lang="it-IT" b="1" dirty="0" err="1"/>
              <a:t>movement</a:t>
            </a:r>
            <a:r>
              <a:rPr lang="it-IT" b="1" dirty="0"/>
              <a:t> points</a:t>
            </a:r>
            <a:r>
              <a:rPr lang="it-IT" dirty="0"/>
              <a:t>, the </a:t>
            </a:r>
            <a:r>
              <a:rPr lang="it-IT" b="1" dirty="0"/>
              <a:t>touch-down points</a:t>
            </a:r>
            <a:r>
              <a:rPr lang="it-IT" dirty="0"/>
              <a:t> and the </a:t>
            </a:r>
            <a:r>
              <a:rPr lang="it-IT" b="1" dirty="0"/>
              <a:t>touch-up points </a:t>
            </a:r>
            <a:r>
              <a:rPr lang="it-IT" dirty="0"/>
              <a:t>are </a:t>
            </a:r>
            <a:r>
              <a:rPr lang="it-IT" i="1" dirty="0"/>
              <a:t>time </a:t>
            </a:r>
            <a:r>
              <a:rPr lang="it-IT" i="1" dirty="0" err="1"/>
              <a:t>series</a:t>
            </a:r>
            <a:r>
              <a:rPr lang="it-IT" i="1" dirty="0"/>
              <a:t>.</a:t>
            </a:r>
          </a:p>
          <a:p>
            <a:pPr algn="just"/>
            <a:endParaRPr lang="it-IT" dirty="0"/>
          </a:p>
          <a:p>
            <a:pPr algn="just"/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point in </a:t>
            </a:r>
            <a:r>
              <a:rPr lang="it-IT" dirty="0" err="1"/>
              <a:t>these</a:t>
            </a:r>
            <a:r>
              <a:rPr lang="it-IT" dirty="0"/>
              <a:t> time </a:t>
            </a:r>
            <a:r>
              <a:rPr lang="en-US" dirty="0"/>
              <a:t>series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have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information:</a:t>
            </a:r>
            <a:endParaRPr lang="it-IT" sz="1800" dirty="0"/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it-IT" sz="2000" dirty="0"/>
              <a:t> The </a:t>
            </a:r>
            <a:r>
              <a:rPr lang="it-IT" sz="2000" b="1" dirty="0" err="1"/>
              <a:t>coordinates</a:t>
            </a:r>
            <a:r>
              <a:rPr lang="it-IT" sz="2000" i="1" dirty="0"/>
              <a:t> </a:t>
            </a:r>
            <a:r>
              <a:rPr lang="it-IT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</a:t>
            </a:r>
            <a:r>
              <a:rPr lang="it-IT" sz="2000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x,y</a:t>
            </a:r>
            <a:r>
              <a:rPr lang="it-IT" sz="20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)</a:t>
            </a:r>
            <a:r>
              <a:rPr lang="it-IT" sz="2000" dirty="0"/>
              <a:t> of the point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it-IT" sz="2000" dirty="0"/>
              <a:t> The </a:t>
            </a:r>
            <a:r>
              <a:rPr lang="it-IT" sz="2000" b="1" dirty="0" err="1"/>
              <a:t>connected</a:t>
            </a:r>
            <a:r>
              <a:rPr lang="it-IT" sz="2000" b="1" dirty="0"/>
              <a:t> component </a:t>
            </a:r>
            <a:r>
              <a:rPr lang="it-IT" sz="2000" dirty="0"/>
              <a:t>of the word </a:t>
            </a:r>
            <a:r>
              <a:rPr lang="it-IT" sz="2000" dirty="0" err="1"/>
              <a:t>that</a:t>
            </a:r>
            <a:r>
              <a:rPr lang="it-IT" sz="2000" dirty="0"/>
              <a:t> the point </a:t>
            </a:r>
            <a:r>
              <a:rPr lang="it-IT" sz="2000" dirty="0" err="1"/>
              <a:t>belongs</a:t>
            </a:r>
            <a:r>
              <a:rPr lang="it-IT" sz="2000" dirty="0"/>
              <a:t> to</a:t>
            </a:r>
          </a:p>
          <a:p>
            <a:pPr lvl="2" algn="just">
              <a:buFont typeface="Arial" panose="020B0604020202020204" pitchFamily="34" charset="0"/>
              <a:buChar char="•"/>
            </a:pPr>
            <a:r>
              <a:rPr lang="it-IT" sz="2000" dirty="0"/>
              <a:t> The </a:t>
            </a:r>
            <a:r>
              <a:rPr lang="it-IT" sz="2000" b="1" dirty="0"/>
              <a:t>time</a:t>
            </a:r>
            <a:r>
              <a:rPr lang="it-IT" sz="2000" dirty="0"/>
              <a:t> </a:t>
            </a:r>
            <a:r>
              <a:rPr lang="it-IT" sz="2000" dirty="0" err="1"/>
              <a:t>elapsed</a:t>
            </a:r>
            <a:r>
              <a:rPr lang="it-IT" sz="2000" dirty="0"/>
              <a:t> </a:t>
            </a:r>
            <a:r>
              <a:rPr lang="it-IT" sz="2000" dirty="0" err="1"/>
              <a:t>since</a:t>
            </a:r>
            <a:r>
              <a:rPr lang="it-IT" sz="2000" dirty="0"/>
              <a:t> the </a:t>
            </a:r>
            <a:r>
              <a:rPr lang="it-IT" sz="2000" dirty="0" err="1"/>
              <a:t>beginning</a:t>
            </a:r>
            <a:r>
              <a:rPr lang="it-IT" sz="2000" dirty="0"/>
              <a:t> of the </a:t>
            </a:r>
            <a:r>
              <a:rPr lang="it-IT" sz="2000" dirty="0" err="1"/>
              <a:t>recording</a:t>
            </a:r>
            <a:r>
              <a:rPr lang="it-IT" sz="2000" dirty="0"/>
              <a:t> (</a:t>
            </a:r>
            <a:r>
              <a:rPr lang="it-IT" sz="2000" dirty="0" err="1"/>
              <a:t>obvious</a:t>
            </a:r>
            <a:r>
              <a:rPr lang="it-IT" sz="2000" dirty="0"/>
              <a:t>, </a:t>
            </a:r>
            <a:r>
              <a:rPr lang="it-IT" sz="2000" dirty="0" err="1"/>
              <a:t>they’re</a:t>
            </a:r>
            <a:r>
              <a:rPr lang="it-IT" sz="2000" dirty="0"/>
              <a:t> time </a:t>
            </a:r>
            <a:r>
              <a:rPr lang="it-IT" sz="2000" dirty="0" err="1"/>
              <a:t>series</a:t>
            </a:r>
            <a:r>
              <a:rPr lang="it-IT" sz="2000" dirty="0"/>
              <a:t>)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6CB1DE-9A67-4F91-A8E3-4A4168FA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1169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86A529-A6C0-460D-9304-9028E0714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are the information of a single word organized?</a:t>
            </a:r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8B0F88FF-8E36-4C30-BAB2-863023E122DB}"/>
              </a:ext>
            </a:extLst>
          </p:cNvPr>
          <p:cNvGrpSpPr/>
          <p:nvPr/>
        </p:nvGrpSpPr>
        <p:grpSpPr>
          <a:xfrm>
            <a:off x="162923" y="1898107"/>
            <a:ext cx="8818154" cy="4337229"/>
            <a:chOff x="241300" y="469901"/>
            <a:chExt cx="8712199" cy="4838699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61F11788-F661-46E1-8414-02274397C10A}"/>
                </a:ext>
              </a:extLst>
            </p:cNvPr>
            <p:cNvSpPr/>
            <p:nvPr/>
          </p:nvSpPr>
          <p:spPr>
            <a:xfrm>
              <a:off x="241300" y="469901"/>
              <a:ext cx="8712199" cy="4838699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it-IT" sz="1500" dirty="0"/>
                <a:t>User1.BLOCK LETTERS.0.json</a:t>
              </a:r>
            </a:p>
          </p:txBody>
        </p:sp>
        <p:sp>
          <p:nvSpPr>
            <p:cNvPr id="7" name="Rettangolo con angoli arrotondati 6">
              <a:extLst>
                <a:ext uri="{FF2B5EF4-FFF2-40B4-BE49-F238E27FC236}">
                  <a16:creationId xmlns:a16="http://schemas.microsoft.com/office/drawing/2014/main" id="{4375575B-395F-4D71-A228-E15F48AD5A4F}"/>
                </a:ext>
              </a:extLst>
            </p:cNvPr>
            <p:cNvSpPr/>
            <p:nvPr/>
          </p:nvSpPr>
          <p:spPr>
            <a:xfrm>
              <a:off x="496549" y="1728554"/>
              <a:ext cx="3998627" cy="158521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sz="1350" dirty="0" err="1"/>
                <a:t>Movement</a:t>
              </a:r>
              <a:r>
                <a:rPr lang="it-IT" sz="1350" dirty="0"/>
                <a:t> points list (</a:t>
              </a:r>
              <a:r>
                <a:rPr lang="it-IT" sz="1350" dirty="0" err="1"/>
                <a:t>is</a:t>
              </a:r>
              <a:r>
                <a:rPr lang="it-IT" sz="1350" dirty="0"/>
                <a:t> a time </a:t>
              </a:r>
              <a:r>
                <a:rPr lang="it-IT" sz="1350" dirty="0" err="1"/>
                <a:t>series</a:t>
              </a:r>
              <a:r>
                <a:rPr lang="it-IT" sz="1350" dirty="0"/>
                <a:t>)</a:t>
              </a:r>
            </a:p>
          </p:txBody>
        </p:sp>
        <p:sp>
          <p:nvSpPr>
            <p:cNvPr id="8" name="Rettangolo con angoli arrotondati 7">
              <a:extLst>
                <a:ext uri="{FF2B5EF4-FFF2-40B4-BE49-F238E27FC236}">
                  <a16:creationId xmlns:a16="http://schemas.microsoft.com/office/drawing/2014/main" id="{CA7FD98E-DA71-4BFE-A295-F6298E385089}"/>
                </a:ext>
              </a:extLst>
            </p:cNvPr>
            <p:cNvSpPr/>
            <p:nvPr/>
          </p:nvSpPr>
          <p:spPr>
            <a:xfrm>
              <a:off x="496549" y="3429000"/>
              <a:ext cx="3998627" cy="158521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sz="1350" dirty="0" err="1"/>
                <a:t>Sampled</a:t>
              </a:r>
              <a:r>
                <a:rPr lang="it-IT" sz="1350" dirty="0"/>
                <a:t> points list (</a:t>
              </a:r>
              <a:r>
                <a:rPr lang="it-IT" sz="1350" dirty="0" err="1"/>
                <a:t>is</a:t>
              </a:r>
              <a:r>
                <a:rPr lang="it-IT" sz="1350" dirty="0"/>
                <a:t> NOT a time </a:t>
              </a:r>
              <a:r>
                <a:rPr lang="it-IT" sz="1350" dirty="0" err="1"/>
                <a:t>series</a:t>
              </a:r>
              <a:r>
                <a:rPr lang="it-IT" sz="1350" dirty="0"/>
                <a:t>)</a:t>
              </a:r>
            </a:p>
          </p:txBody>
        </p:sp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6F317520-F9CD-438F-8FC5-30A02E1C6BD8}"/>
                </a:ext>
              </a:extLst>
            </p:cNvPr>
            <p:cNvSpPr/>
            <p:nvPr/>
          </p:nvSpPr>
          <p:spPr>
            <a:xfrm>
              <a:off x="4616033" y="1728555"/>
              <a:ext cx="4127373" cy="158521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sz="1350" dirty="0"/>
                <a:t>Touch up point list (</a:t>
              </a:r>
              <a:r>
                <a:rPr lang="it-IT" sz="1350" dirty="0" err="1"/>
                <a:t>is</a:t>
              </a:r>
              <a:r>
                <a:rPr lang="it-IT" sz="1350" dirty="0"/>
                <a:t> a time </a:t>
              </a:r>
              <a:r>
                <a:rPr lang="it-IT" sz="1350" dirty="0" err="1"/>
                <a:t>series</a:t>
              </a:r>
              <a:r>
                <a:rPr lang="it-IT" sz="1350" dirty="0"/>
                <a:t>)</a:t>
              </a:r>
            </a:p>
          </p:txBody>
        </p:sp>
        <p:sp>
          <p:nvSpPr>
            <p:cNvPr id="10" name="Rettangolo con angoli arrotondati 9">
              <a:extLst>
                <a:ext uri="{FF2B5EF4-FFF2-40B4-BE49-F238E27FC236}">
                  <a16:creationId xmlns:a16="http://schemas.microsoft.com/office/drawing/2014/main" id="{655272D9-1D7C-4D07-B9BF-924FAD5274A4}"/>
                </a:ext>
              </a:extLst>
            </p:cNvPr>
            <p:cNvSpPr/>
            <p:nvPr/>
          </p:nvSpPr>
          <p:spPr>
            <a:xfrm>
              <a:off x="4616033" y="3429002"/>
              <a:ext cx="4127373" cy="1585210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sz="1350" dirty="0"/>
                <a:t>Touch down points list (</a:t>
              </a:r>
              <a:r>
                <a:rPr lang="it-IT" sz="1350" dirty="0" err="1"/>
                <a:t>is</a:t>
              </a:r>
              <a:r>
                <a:rPr lang="it-IT" sz="1350" dirty="0"/>
                <a:t> a time </a:t>
              </a:r>
              <a:r>
                <a:rPr lang="it-IT" sz="1350" dirty="0" err="1"/>
                <a:t>series</a:t>
              </a:r>
              <a:r>
                <a:rPr lang="it-IT" sz="1350" dirty="0"/>
                <a:t>)</a:t>
              </a:r>
            </a:p>
          </p:txBody>
        </p:sp>
        <p:sp>
          <p:nvSpPr>
            <p:cNvPr id="11" name="Rettangolo con angoli arrotondati 10">
              <a:extLst>
                <a:ext uri="{FF2B5EF4-FFF2-40B4-BE49-F238E27FC236}">
                  <a16:creationId xmlns:a16="http://schemas.microsoft.com/office/drawing/2014/main" id="{2E873374-4548-4608-81E3-2DDBCA088D6C}"/>
                </a:ext>
              </a:extLst>
            </p:cNvPr>
            <p:cNvSpPr/>
            <p:nvPr/>
          </p:nvSpPr>
          <p:spPr>
            <a:xfrm>
              <a:off x="3264440" y="609601"/>
              <a:ext cx="4256560" cy="100371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numCol="2" rtlCol="0" anchor="t"/>
            <a:lstStyle/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350" dirty="0" err="1"/>
                <a:t>Timestamp</a:t>
              </a:r>
              <a:endParaRPr lang="it-IT" sz="135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350" dirty="0"/>
                <a:t>Session ID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350" dirty="0" err="1"/>
                <a:t>Handwriting</a:t>
              </a:r>
              <a:r>
                <a:rPr lang="it-IT" sz="1350" dirty="0"/>
                <a:t> style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350" dirty="0"/>
                <a:t>Device model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350" dirty="0"/>
                <a:t>User ID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350" dirty="0" err="1"/>
                <a:t>Name</a:t>
              </a:r>
              <a:r>
                <a:rPr lang="it-IT" sz="1350" dirty="0"/>
                <a:t> and </a:t>
              </a:r>
              <a:r>
                <a:rPr lang="it-IT" sz="1350" dirty="0" err="1"/>
                <a:t>surname</a:t>
              </a:r>
              <a:endParaRPr lang="it-IT" sz="1350" dirty="0"/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350" dirty="0"/>
                <a:t>Age</a:t>
              </a:r>
            </a:p>
            <a:p>
              <a:pPr marL="285750" indent="-285750" algn="just">
                <a:buFont typeface="Arial" panose="020B0604020202020204" pitchFamily="34" charset="0"/>
                <a:buChar char="•"/>
              </a:pPr>
              <a:r>
                <a:rPr lang="it-IT" sz="1350" dirty="0"/>
                <a:t>Gender</a:t>
              </a:r>
            </a:p>
          </p:txBody>
        </p:sp>
        <p:sp>
          <p:nvSpPr>
            <p:cNvPr id="12" name="Rettangolo con angoli arrotondati 11">
              <a:extLst>
                <a:ext uri="{FF2B5EF4-FFF2-40B4-BE49-F238E27FC236}">
                  <a16:creationId xmlns:a16="http://schemas.microsoft.com/office/drawing/2014/main" id="{97E1B3C9-3CC6-4B4F-8036-99FE1599CBEB}"/>
                </a:ext>
              </a:extLst>
            </p:cNvPr>
            <p:cNvSpPr/>
            <p:nvPr/>
          </p:nvSpPr>
          <p:spPr>
            <a:xfrm>
              <a:off x="636697" y="2060762"/>
              <a:ext cx="1829792" cy="115644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200" b="1" dirty="0" err="1"/>
                <a:t>Movement</a:t>
              </a:r>
              <a:r>
                <a:rPr lang="it-IT" sz="1200" b="1" dirty="0"/>
                <a:t> point 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"time": 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"component": 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"x": 266.0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"y": 465.0</a:t>
              </a:r>
            </a:p>
          </p:txBody>
        </p:sp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131507CD-1F12-4D32-BAF7-8F3C8574DF88}"/>
                </a:ext>
              </a:extLst>
            </p:cNvPr>
            <p:cNvSpPr/>
            <p:nvPr/>
          </p:nvSpPr>
          <p:spPr>
            <a:xfrm>
              <a:off x="2559341" y="2060762"/>
              <a:ext cx="1829792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350" b="1" dirty="0" err="1"/>
                <a:t>Movement</a:t>
              </a:r>
              <a:r>
                <a:rPr lang="it-IT" sz="1350" b="1" dirty="0"/>
                <a:t> point 1</a:t>
              </a:r>
            </a:p>
          </p:txBody>
        </p:sp>
        <p:sp>
          <p:nvSpPr>
            <p:cNvPr id="14" name="Rettangolo con angoli arrotondati 13">
              <a:extLst>
                <a:ext uri="{FF2B5EF4-FFF2-40B4-BE49-F238E27FC236}">
                  <a16:creationId xmlns:a16="http://schemas.microsoft.com/office/drawing/2014/main" id="{31ACADD9-1C77-4FB7-A4A9-35FA3BF614F7}"/>
                </a:ext>
              </a:extLst>
            </p:cNvPr>
            <p:cNvSpPr/>
            <p:nvPr/>
          </p:nvSpPr>
          <p:spPr>
            <a:xfrm>
              <a:off x="2558550" y="2897117"/>
              <a:ext cx="1829792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350" b="1" dirty="0" err="1"/>
                <a:t>Movement</a:t>
              </a:r>
              <a:r>
                <a:rPr lang="it-IT" sz="1350" b="1" dirty="0"/>
                <a:t> point </a:t>
              </a:r>
              <a:r>
                <a:rPr lang="en-GB" sz="1350" dirty="0"/>
                <a:t>n</a:t>
              </a:r>
              <a:endParaRPr lang="it-IT" sz="1350" dirty="0"/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FF265E57-4F8F-46D5-AD72-0D4F582A79E4}"/>
                </a:ext>
              </a:extLst>
            </p:cNvPr>
            <p:cNvSpPr/>
            <p:nvPr/>
          </p:nvSpPr>
          <p:spPr>
            <a:xfrm>
              <a:off x="4716723" y="2060763"/>
              <a:ext cx="1829792" cy="115644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200" b="1" dirty="0"/>
                <a:t>Touch up point 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"time": 169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"component": 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"x": 277.0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"y": 618.0</a:t>
              </a:r>
            </a:p>
          </p:txBody>
        </p:sp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0DCBD4BA-1885-42CA-9CBF-C45D92DBEB43}"/>
                </a:ext>
              </a:extLst>
            </p:cNvPr>
            <p:cNvSpPr/>
            <p:nvPr/>
          </p:nvSpPr>
          <p:spPr>
            <a:xfrm>
              <a:off x="4716723" y="3755092"/>
              <a:ext cx="1829792" cy="115644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200" b="1" dirty="0"/>
                <a:t>Touch down point 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"time": 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"component": 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"x": 266.0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"y": 465.0</a:t>
              </a:r>
            </a:p>
          </p:txBody>
        </p:sp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E537AF32-6336-4AFB-893A-88F4D2D83C4C}"/>
                </a:ext>
              </a:extLst>
            </p:cNvPr>
            <p:cNvSpPr/>
            <p:nvPr/>
          </p:nvSpPr>
          <p:spPr>
            <a:xfrm>
              <a:off x="636696" y="3755090"/>
              <a:ext cx="1829792" cy="1156447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200" b="1" dirty="0" err="1"/>
                <a:t>Sampled</a:t>
              </a:r>
              <a:r>
                <a:rPr lang="it-IT" sz="1200" b="1" dirty="0"/>
                <a:t> point 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"x": 266.0</a:t>
              </a:r>
            </a:p>
            <a:p>
              <a:pPr marL="214313" indent="-214313">
                <a:buFont typeface="Arial" panose="020B0604020202020204" pitchFamily="34" charset="0"/>
                <a:buChar char="•"/>
              </a:pPr>
              <a:r>
                <a:rPr lang="it-IT" sz="1200" dirty="0"/>
                <a:t>"y": 465.0</a:t>
              </a:r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92DB0315-7248-46B7-A0C8-54A49EEFF594}"/>
                </a:ext>
              </a:extLst>
            </p:cNvPr>
            <p:cNvSpPr/>
            <p:nvPr/>
          </p:nvSpPr>
          <p:spPr>
            <a:xfrm>
              <a:off x="6647205" y="2057287"/>
              <a:ext cx="1829792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350" b="1" dirty="0"/>
                <a:t>Touch up point 1</a:t>
              </a:r>
            </a:p>
          </p:txBody>
        </p:sp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01E172EA-367A-4DB2-90C3-2AF188E08D0B}"/>
                </a:ext>
              </a:extLst>
            </p:cNvPr>
            <p:cNvSpPr/>
            <p:nvPr/>
          </p:nvSpPr>
          <p:spPr>
            <a:xfrm>
              <a:off x="6647205" y="2897117"/>
              <a:ext cx="1829792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it-IT" sz="1350" b="1" dirty="0"/>
                <a:t>Touch up point </a:t>
              </a:r>
              <a:r>
                <a:rPr lang="en-GB" sz="1350" dirty="0" err="1"/>
                <a:t>n</a:t>
              </a:r>
              <a:r>
                <a:rPr lang="en-GB" sz="1350" baseline="-25000" dirty="0" err="1"/>
                <a:t>touch</a:t>
              </a:r>
              <a:r>
                <a:rPr lang="en-GB" sz="1350" baseline="-25000" dirty="0"/>
                <a:t> up</a:t>
              </a:r>
              <a:endParaRPr lang="it-IT" sz="1350" dirty="0"/>
            </a:p>
            <a:p>
              <a:endParaRPr lang="it-IT" sz="1350" b="1" dirty="0"/>
            </a:p>
          </p:txBody>
        </p:sp>
        <p:sp>
          <p:nvSpPr>
            <p:cNvPr id="20" name="Rettangolo con angoli arrotondati 19">
              <a:extLst>
                <a:ext uri="{FF2B5EF4-FFF2-40B4-BE49-F238E27FC236}">
                  <a16:creationId xmlns:a16="http://schemas.microsoft.com/office/drawing/2014/main" id="{939C9DC3-5F2A-4325-A414-51F4BC8480D8}"/>
                </a:ext>
              </a:extLst>
            </p:cNvPr>
            <p:cNvSpPr/>
            <p:nvPr/>
          </p:nvSpPr>
          <p:spPr>
            <a:xfrm>
              <a:off x="6679719" y="3755090"/>
              <a:ext cx="1964314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350" b="1" dirty="0"/>
                <a:t>Touch down point 1</a:t>
              </a:r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5FAC5D8E-AA77-4945-A41A-DA1344E8E3E7}"/>
                </a:ext>
              </a:extLst>
            </p:cNvPr>
            <p:cNvSpPr/>
            <p:nvPr/>
          </p:nvSpPr>
          <p:spPr>
            <a:xfrm>
              <a:off x="6683135" y="4578094"/>
              <a:ext cx="1964316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it-IT" sz="1200" b="1" dirty="0"/>
                <a:t>Touch down point </a:t>
              </a:r>
              <a:r>
                <a:rPr lang="en-GB" sz="1200" dirty="0" err="1"/>
                <a:t>n</a:t>
              </a:r>
              <a:r>
                <a:rPr lang="en-GB" sz="1200" baseline="-25000" dirty="0" err="1"/>
                <a:t>touch</a:t>
              </a:r>
              <a:r>
                <a:rPr lang="en-GB" sz="1200" baseline="-25000" dirty="0"/>
                <a:t> down</a:t>
              </a:r>
              <a:endParaRPr lang="it-IT" sz="1350" b="1" dirty="0"/>
            </a:p>
          </p:txBody>
        </p:sp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9AEE89B5-98B7-4FAE-905A-2C6CA8DBDAF4}"/>
                </a:ext>
              </a:extLst>
            </p:cNvPr>
            <p:cNvSpPr/>
            <p:nvPr/>
          </p:nvSpPr>
          <p:spPr>
            <a:xfrm>
              <a:off x="2565936" y="4595650"/>
              <a:ext cx="1829792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it-IT" sz="1350" b="1" dirty="0" err="1"/>
                <a:t>Samples</a:t>
              </a:r>
              <a:r>
                <a:rPr lang="it-IT" sz="1350" b="1" dirty="0"/>
                <a:t> point </a:t>
              </a:r>
              <a:r>
                <a:rPr lang="en-GB" sz="1350" dirty="0" err="1"/>
                <a:t>n</a:t>
              </a:r>
              <a:r>
                <a:rPr lang="en-GB" sz="1350" baseline="-25000" dirty="0" err="1"/>
                <a:t>sampled</a:t>
              </a:r>
              <a:endParaRPr lang="it-IT" sz="1350" dirty="0"/>
            </a:p>
            <a:p>
              <a:endParaRPr lang="it-IT" sz="1350" b="1" dirty="0"/>
            </a:p>
          </p:txBody>
        </p:sp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A9337A37-98BF-49A6-BC28-994652C4D630}"/>
                </a:ext>
              </a:extLst>
            </p:cNvPr>
            <p:cNvSpPr/>
            <p:nvPr/>
          </p:nvSpPr>
          <p:spPr>
            <a:xfrm>
              <a:off x="2559341" y="3755090"/>
              <a:ext cx="1829792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350" b="1" dirty="0" err="1"/>
                <a:t>Sampled</a:t>
              </a:r>
              <a:r>
                <a:rPr lang="it-IT" sz="1350" b="1" dirty="0"/>
                <a:t> point 1</a:t>
              </a:r>
            </a:p>
          </p:txBody>
        </p:sp>
        <p:cxnSp>
          <p:nvCxnSpPr>
            <p:cNvPr id="24" name="Connettore diritto 23">
              <a:extLst>
                <a:ext uri="{FF2B5EF4-FFF2-40B4-BE49-F238E27FC236}">
                  <a16:creationId xmlns:a16="http://schemas.microsoft.com/office/drawing/2014/main" id="{71C4E030-5981-4709-B6E9-9E425B358977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>
            <a:xfrm>
              <a:off x="3474237" y="4070765"/>
              <a:ext cx="6595" cy="524885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Connettore diritto 24">
              <a:extLst>
                <a:ext uri="{FF2B5EF4-FFF2-40B4-BE49-F238E27FC236}">
                  <a16:creationId xmlns:a16="http://schemas.microsoft.com/office/drawing/2014/main" id="{67F0026C-1C88-4262-B74D-13798030529D}"/>
                </a:ext>
              </a:extLst>
            </p:cNvPr>
            <p:cNvCxnSpPr>
              <a:cxnSpLocks/>
              <a:stCxn id="20" idx="2"/>
              <a:endCxn id="21" idx="0"/>
            </p:cNvCxnSpPr>
            <p:nvPr/>
          </p:nvCxnSpPr>
          <p:spPr>
            <a:xfrm>
              <a:off x="7661876" y="4070765"/>
              <a:ext cx="3417" cy="507329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Connettore diritto 25">
              <a:extLst>
                <a:ext uri="{FF2B5EF4-FFF2-40B4-BE49-F238E27FC236}">
                  <a16:creationId xmlns:a16="http://schemas.microsoft.com/office/drawing/2014/main" id="{43907F61-54ED-45BA-945E-713B3475E2B4}"/>
                </a:ext>
              </a:extLst>
            </p:cNvPr>
            <p:cNvCxnSpPr>
              <a:cxnSpLocks/>
              <a:stCxn id="18" idx="2"/>
              <a:endCxn id="19" idx="0"/>
            </p:cNvCxnSpPr>
            <p:nvPr/>
          </p:nvCxnSpPr>
          <p:spPr>
            <a:xfrm>
              <a:off x="7562101" y="2372962"/>
              <a:ext cx="0" cy="524155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AA892A2C-B1C7-420A-9C07-8AE1A51592A8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flipH="1">
              <a:off x="3473446" y="2376437"/>
              <a:ext cx="791" cy="520680"/>
            </a:xfrm>
            <a:prstGeom prst="line">
              <a:avLst/>
            </a:prstGeom>
            <a:ln w="9525" cap="flat" cmpd="sng" algn="ctr">
              <a:solidFill>
                <a:schemeClr val="accent2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1039B40E-71CB-407A-A642-51CDD4ED3E4D}"/>
                </a:ext>
              </a:extLst>
            </p:cNvPr>
            <p:cNvSpPr/>
            <p:nvPr/>
          </p:nvSpPr>
          <p:spPr>
            <a:xfrm>
              <a:off x="2565936" y="4177091"/>
              <a:ext cx="1829792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350" b="1" dirty="0" err="1"/>
                <a:t>Sampled</a:t>
              </a:r>
              <a:r>
                <a:rPr lang="it-IT" sz="1350" b="1" dirty="0"/>
                <a:t> point 2</a:t>
              </a:r>
            </a:p>
          </p:txBody>
        </p:sp>
        <p:sp>
          <p:nvSpPr>
            <p:cNvPr id="29" name="Rettangolo con angoli arrotondati 28">
              <a:extLst>
                <a:ext uri="{FF2B5EF4-FFF2-40B4-BE49-F238E27FC236}">
                  <a16:creationId xmlns:a16="http://schemas.microsoft.com/office/drawing/2014/main" id="{BBB28D43-35CB-4505-8147-0BF236725620}"/>
                </a:ext>
              </a:extLst>
            </p:cNvPr>
            <p:cNvSpPr/>
            <p:nvPr/>
          </p:nvSpPr>
          <p:spPr>
            <a:xfrm>
              <a:off x="2547888" y="2478939"/>
              <a:ext cx="1829792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350" b="1" dirty="0" err="1"/>
                <a:t>Movement</a:t>
              </a:r>
              <a:r>
                <a:rPr lang="it-IT" sz="1350" b="1" dirty="0"/>
                <a:t> point 2</a:t>
              </a:r>
            </a:p>
          </p:txBody>
        </p:sp>
        <p:sp>
          <p:nvSpPr>
            <p:cNvPr id="30" name="Rettangolo con angoli arrotondati 29">
              <a:extLst>
                <a:ext uri="{FF2B5EF4-FFF2-40B4-BE49-F238E27FC236}">
                  <a16:creationId xmlns:a16="http://schemas.microsoft.com/office/drawing/2014/main" id="{AE548CFA-C93A-411A-94CA-3D103D3F830F}"/>
                </a:ext>
              </a:extLst>
            </p:cNvPr>
            <p:cNvSpPr/>
            <p:nvPr/>
          </p:nvSpPr>
          <p:spPr>
            <a:xfrm>
              <a:off x="6647205" y="2475042"/>
              <a:ext cx="1829792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350" b="1" dirty="0"/>
                <a:t>Touch up point 2</a:t>
              </a:r>
            </a:p>
          </p:txBody>
        </p:sp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1D05C36F-C37E-4589-8D5E-A2A5B702ED2F}"/>
                </a:ext>
              </a:extLst>
            </p:cNvPr>
            <p:cNvSpPr/>
            <p:nvPr/>
          </p:nvSpPr>
          <p:spPr>
            <a:xfrm>
              <a:off x="6679718" y="4172751"/>
              <a:ext cx="1964315" cy="31567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it-IT" sz="1350" b="1" dirty="0"/>
                <a:t>Touch down point 2</a:t>
              </a:r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5D2C03EB-53C7-48DC-88E2-DE76F2E50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7</a:t>
            </a:fld>
            <a:endParaRPr lang="it-IT"/>
          </a:p>
        </p:txBody>
      </p:sp>
      <p:sp>
        <p:nvSpPr>
          <p:cNvPr id="32" name="Figura a mano libera: forma 31">
            <a:extLst>
              <a:ext uri="{FF2B5EF4-FFF2-40B4-BE49-F238E27FC236}">
                <a16:creationId xmlns:a16="http://schemas.microsoft.com/office/drawing/2014/main" id="{3587AF7F-4AE4-479B-8C72-733890BC2D2E}"/>
              </a:ext>
            </a:extLst>
          </p:cNvPr>
          <p:cNvSpPr/>
          <p:nvPr/>
        </p:nvSpPr>
        <p:spPr>
          <a:xfrm>
            <a:off x="387190" y="2075608"/>
            <a:ext cx="2433897" cy="427895"/>
          </a:xfrm>
          <a:custGeom>
            <a:avLst/>
            <a:gdLst>
              <a:gd name="connsiteX0" fmla="*/ 21183 w 2433897"/>
              <a:gd name="connsiteY0" fmla="*/ 179320 h 427895"/>
              <a:gd name="connsiteX1" fmla="*/ 38938 w 2433897"/>
              <a:gd name="connsiteY1" fmla="*/ 90543 h 427895"/>
              <a:gd name="connsiteX2" fmla="*/ 216492 w 2433897"/>
              <a:gd name="connsiteY2" fmla="*/ 46155 h 427895"/>
              <a:gd name="connsiteX3" fmla="*/ 695886 w 2433897"/>
              <a:gd name="connsiteY3" fmla="*/ 19522 h 427895"/>
              <a:gd name="connsiteX4" fmla="*/ 1716818 w 2433897"/>
              <a:gd name="connsiteY4" fmla="*/ 1767 h 427895"/>
              <a:gd name="connsiteX5" fmla="*/ 2320499 w 2433897"/>
              <a:gd name="connsiteY5" fmla="*/ 63910 h 427895"/>
              <a:gd name="connsiteX6" fmla="*/ 2427031 w 2433897"/>
              <a:gd name="connsiteY6" fmla="*/ 232586 h 427895"/>
              <a:gd name="connsiteX7" fmla="*/ 2222845 w 2433897"/>
              <a:gd name="connsiteY7" fmla="*/ 383507 h 427895"/>
              <a:gd name="connsiteX8" fmla="*/ 997727 w 2433897"/>
              <a:gd name="connsiteY8" fmla="*/ 427895 h 427895"/>
              <a:gd name="connsiteX9" fmla="*/ 287513 w 2433897"/>
              <a:gd name="connsiteY9" fmla="*/ 383507 h 427895"/>
              <a:gd name="connsiteX10" fmla="*/ 21183 w 2433897"/>
              <a:gd name="connsiteY10" fmla="*/ 179320 h 427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33897" h="427895">
                <a:moveTo>
                  <a:pt x="21183" y="179320"/>
                </a:moveTo>
                <a:cubicBezTo>
                  <a:pt x="-20246" y="130493"/>
                  <a:pt x="6387" y="112737"/>
                  <a:pt x="38938" y="90543"/>
                </a:cubicBezTo>
                <a:cubicBezTo>
                  <a:pt x="71489" y="68349"/>
                  <a:pt x="107001" y="57992"/>
                  <a:pt x="216492" y="46155"/>
                </a:cubicBezTo>
                <a:cubicBezTo>
                  <a:pt x="325983" y="34318"/>
                  <a:pt x="445832" y="26920"/>
                  <a:pt x="695886" y="19522"/>
                </a:cubicBezTo>
                <a:cubicBezTo>
                  <a:pt x="945940" y="12124"/>
                  <a:pt x="1446049" y="-5631"/>
                  <a:pt x="1716818" y="1767"/>
                </a:cubicBezTo>
                <a:cubicBezTo>
                  <a:pt x="1987587" y="9165"/>
                  <a:pt x="2202130" y="25440"/>
                  <a:pt x="2320499" y="63910"/>
                </a:cubicBezTo>
                <a:cubicBezTo>
                  <a:pt x="2438868" y="102380"/>
                  <a:pt x="2443307" y="179320"/>
                  <a:pt x="2427031" y="232586"/>
                </a:cubicBezTo>
                <a:cubicBezTo>
                  <a:pt x="2410755" y="285852"/>
                  <a:pt x="2461062" y="350956"/>
                  <a:pt x="2222845" y="383507"/>
                </a:cubicBezTo>
                <a:cubicBezTo>
                  <a:pt x="1984628" y="416058"/>
                  <a:pt x="1320282" y="427895"/>
                  <a:pt x="997727" y="427895"/>
                </a:cubicBezTo>
                <a:cubicBezTo>
                  <a:pt x="675172" y="427895"/>
                  <a:pt x="450270" y="423456"/>
                  <a:pt x="287513" y="383507"/>
                </a:cubicBezTo>
                <a:cubicBezTo>
                  <a:pt x="124756" y="343558"/>
                  <a:pt x="62612" y="228147"/>
                  <a:pt x="21183" y="179320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948CBC8E-D3B4-48DF-8858-C3CB78997087}"/>
              </a:ext>
            </a:extLst>
          </p:cNvPr>
          <p:cNvSpPr/>
          <p:nvPr/>
        </p:nvSpPr>
        <p:spPr>
          <a:xfrm>
            <a:off x="162922" y="978575"/>
            <a:ext cx="1559345" cy="7587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 err="1"/>
              <a:t>This</a:t>
            </a:r>
            <a:r>
              <a:rPr lang="it-IT" dirty="0"/>
              <a:t> file </a:t>
            </a:r>
            <a:r>
              <a:rPr lang="it-IT" dirty="0" err="1"/>
              <a:t>name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the word</a:t>
            </a:r>
          </a:p>
        </p:txBody>
      </p:sp>
      <p:sp>
        <p:nvSpPr>
          <p:cNvPr id="36" name="Figura a mano libera: forma 35">
            <a:extLst>
              <a:ext uri="{FF2B5EF4-FFF2-40B4-BE49-F238E27FC236}">
                <a16:creationId xmlns:a16="http://schemas.microsoft.com/office/drawing/2014/main" id="{1DF10C94-5C93-4B2F-9F51-3FCFA965E405}"/>
              </a:ext>
            </a:extLst>
          </p:cNvPr>
          <p:cNvSpPr/>
          <p:nvPr/>
        </p:nvSpPr>
        <p:spPr>
          <a:xfrm>
            <a:off x="228795" y="1731146"/>
            <a:ext cx="268355" cy="417396"/>
          </a:xfrm>
          <a:custGeom>
            <a:avLst/>
            <a:gdLst>
              <a:gd name="connsiteX0" fmla="*/ 99679 w 268355"/>
              <a:gd name="connsiteY0" fmla="*/ 0 h 417396"/>
              <a:gd name="connsiteX1" fmla="*/ 19780 w 268355"/>
              <a:gd name="connsiteY1" fmla="*/ 71021 h 417396"/>
              <a:gd name="connsiteX2" fmla="*/ 2024 w 268355"/>
              <a:gd name="connsiteY2" fmla="*/ 204186 h 417396"/>
              <a:gd name="connsiteX3" fmla="*/ 55290 w 268355"/>
              <a:gd name="connsiteY3" fmla="*/ 292963 h 417396"/>
              <a:gd name="connsiteX4" fmla="*/ 223966 w 268355"/>
              <a:gd name="connsiteY4" fmla="*/ 399495 h 417396"/>
              <a:gd name="connsiteX5" fmla="*/ 268355 w 268355"/>
              <a:gd name="connsiteY5" fmla="*/ 417250 h 417396"/>
              <a:gd name="connsiteX6" fmla="*/ 268355 w 268355"/>
              <a:gd name="connsiteY6" fmla="*/ 417250 h 4173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355" h="417396">
                <a:moveTo>
                  <a:pt x="99679" y="0"/>
                </a:moveTo>
                <a:cubicBezTo>
                  <a:pt x="67867" y="18495"/>
                  <a:pt x="36056" y="36990"/>
                  <a:pt x="19780" y="71021"/>
                </a:cubicBezTo>
                <a:cubicBezTo>
                  <a:pt x="3504" y="105052"/>
                  <a:pt x="-3894" y="167196"/>
                  <a:pt x="2024" y="204186"/>
                </a:cubicBezTo>
                <a:cubicBezTo>
                  <a:pt x="7942" y="241176"/>
                  <a:pt x="18300" y="260412"/>
                  <a:pt x="55290" y="292963"/>
                </a:cubicBezTo>
                <a:cubicBezTo>
                  <a:pt x="92280" y="325514"/>
                  <a:pt x="188455" y="378781"/>
                  <a:pt x="223966" y="399495"/>
                </a:cubicBezTo>
                <a:cubicBezTo>
                  <a:pt x="259477" y="420209"/>
                  <a:pt x="268355" y="417250"/>
                  <a:pt x="268355" y="417250"/>
                </a:cubicBezTo>
                <a:lnTo>
                  <a:pt x="268355" y="41725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2736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CE2AA2-D2CE-47E8-9E09-2A0FA07A9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How is the dataset organized?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D1BD9A24-2A78-4B5F-8843-F1734607B256}"/>
              </a:ext>
            </a:extLst>
          </p:cNvPr>
          <p:cNvGrpSpPr/>
          <p:nvPr/>
        </p:nvGrpSpPr>
        <p:grpSpPr>
          <a:xfrm>
            <a:off x="431074" y="1915887"/>
            <a:ext cx="8281853" cy="4249782"/>
            <a:chOff x="522513" y="992778"/>
            <a:chExt cx="8212183" cy="4545874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92B7F5D6-A04D-476C-8730-FB2BC8E4B01F}"/>
                </a:ext>
              </a:extLst>
            </p:cNvPr>
            <p:cNvSpPr/>
            <p:nvPr/>
          </p:nvSpPr>
          <p:spPr>
            <a:xfrm>
              <a:off x="522513" y="992778"/>
              <a:ext cx="8212183" cy="4545874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it-IT" sz="2100" b="1" dirty="0">
                  <a:solidFill>
                    <a:schemeClr val="tx1"/>
                  </a:solidFill>
                </a:rPr>
                <a:t>Dataset</a:t>
              </a:r>
            </a:p>
          </p:txBody>
        </p:sp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1ED42C94-802C-42F6-82C8-A3472AB992DA}"/>
                </a:ext>
              </a:extLst>
            </p:cNvPr>
            <p:cNvSpPr/>
            <p:nvPr/>
          </p:nvSpPr>
          <p:spPr>
            <a:xfrm>
              <a:off x="832282" y="1589658"/>
              <a:ext cx="7623699" cy="222385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sz="1350" b="1" dirty="0"/>
                <a:t>User1</a:t>
              </a:r>
            </a:p>
          </p:txBody>
        </p: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A6C06EE7-7930-4F91-82D2-E3CD8F802D79}"/>
                </a:ext>
              </a:extLst>
            </p:cNvPr>
            <p:cNvSpPr/>
            <p:nvPr/>
          </p:nvSpPr>
          <p:spPr>
            <a:xfrm>
              <a:off x="832282" y="3867613"/>
              <a:ext cx="7623699" cy="325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sz="1350" b="1" dirty="0"/>
                <a:t>User2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F4DA3BD5-6E84-464A-94C6-736651B71A46}"/>
                </a:ext>
              </a:extLst>
            </p:cNvPr>
            <p:cNvSpPr/>
            <p:nvPr/>
          </p:nvSpPr>
          <p:spPr>
            <a:xfrm>
              <a:off x="832282" y="4246855"/>
              <a:ext cx="7623699" cy="325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sz="1350" b="1" dirty="0"/>
                <a:t>User3</a:t>
              </a:r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93261394-77B4-4209-B177-9B05DCEF5698}"/>
                </a:ext>
              </a:extLst>
            </p:cNvPr>
            <p:cNvSpPr/>
            <p:nvPr/>
          </p:nvSpPr>
          <p:spPr>
            <a:xfrm>
              <a:off x="832282" y="4940299"/>
              <a:ext cx="7623699" cy="325145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sz="1350" b="1" dirty="0"/>
                <a:t>User32</a:t>
              </a:r>
            </a:p>
          </p:txBody>
        </p:sp>
        <p:cxnSp>
          <p:nvCxnSpPr>
            <p:cNvPr id="33" name="Connettore diritto 32">
              <a:extLst>
                <a:ext uri="{FF2B5EF4-FFF2-40B4-BE49-F238E27FC236}">
                  <a16:creationId xmlns:a16="http://schemas.microsoft.com/office/drawing/2014/main" id="{094B6128-7D4A-4756-8415-BAC21BDB328B}"/>
                </a:ext>
              </a:extLst>
            </p:cNvPr>
            <p:cNvCxnSpPr>
              <a:stCxn id="31" idx="2"/>
              <a:endCxn id="32" idx="0"/>
            </p:cNvCxnSpPr>
            <p:nvPr/>
          </p:nvCxnSpPr>
          <p:spPr>
            <a:xfrm>
              <a:off x="4644132" y="4572000"/>
              <a:ext cx="0" cy="368299"/>
            </a:xfrm>
            <a:prstGeom prst="line">
              <a:avLst/>
            </a:prstGeom>
            <a:ln w="8255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ttangolo con angoli arrotondati 33">
              <a:extLst>
                <a:ext uri="{FF2B5EF4-FFF2-40B4-BE49-F238E27FC236}">
                  <a16:creationId xmlns:a16="http://schemas.microsoft.com/office/drawing/2014/main" id="{D1C2C04A-4305-4C99-85D7-191C4CEEFC30}"/>
                </a:ext>
              </a:extLst>
            </p:cNvPr>
            <p:cNvSpPr/>
            <p:nvPr/>
          </p:nvSpPr>
          <p:spPr>
            <a:xfrm>
              <a:off x="989636" y="1872929"/>
              <a:ext cx="6030774" cy="1840157"/>
            </a:xfrm>
            <a:prstGeom prst="roundRect">
              <a:avLst/>
            </a:prstGeom>
            <a:ln w="69850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sz="1350" dirty="0"/>
                <a:t>Session id =0</a:t>
              </a:r>
            </a:p>
          </p:txBody>
        </p:sp>
        <p:cxnSp>
          <p:nvCxnSpPr>
            <p:cNvPr id="35" name="Connettore diritto 34">
              <a:extLst>
                <a:ext uri="{FF2B5EF4-FFF2-40B4-BE49-F238E27FC236}">
                  <a16:creationId xmlns:a16="http://schemas.microsoft.com/office/drawing/2014/main" id="{C64852D8-7812-4A51-8B0F-3B40C98EA9B9}"/>
                </a:ext>
              </a:extLst>
            </p:cNvPr>
            <p:cNvCxnSpPr>
              <a:cxnSpLocks/>
              <a:stCxn id="39" idx="2"/>
            </p:cNvCxnSpPr>
            <p:nvPr/>
          </p:nvCxnSpPr>
          <p:spPr>
            <a:xfrm>
              <a:off x="7738196" y="2272256"/>
              <a:ext cx="0" cy="999548"/>
            </a:xfrm>
            <a:prstGeom prst="line">
              <a:avLst/>
            </a:prstGeom>
            <a:ln w="82550">
              <a:solidFill>
                <a:schemeClr val="accent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87EEB2D2-A257-4D8C-8478-AED86829864A}"/>
                </a:ext>
              </a:extLst>
            </p:cNvPr>
            <p:cNvSpPr/>
            <p:nvPr/>
          </p:nvSpPr>
          <p:spPr>
            <a:xfrm>
              <a:off x="5971995" y="2225681"/>
              <a:ext cx="817463" cy="1365704"/>
            </a:xfrm>
            <a:prstGeom prst="rect">
              <a:avLst/>
            </a:prstGeom>
            <a:ln w="57150"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it-IT" sz="1350" dirty="0"/>
                <a:t>ITALIC</a:t>
              </a:r>
            </a:p>
          </p:txBody>
        </p:sp>
        <p:grpSp>
          <p:nvGrpSpPr>
            <p:cNvPr id="37" name="Gruppo 36">
              <a:extLst>
                <a:ext uri="{FF2B5EF4-FFF2-40B4-BE49-F238E27FC236}">
                  <a16:creationId xmlns:a16="http://schemas.microsoft.com/office/drawing/2014/main" id="{2CAA6BC7-7287-4E04-B9F1-7D51AEAA0F95}"/>
                </a:ext>
              </a:extLst>
            </p:cNvPr>
            <p:cNvGrpSpPr/>
            <p:nvPr/>
          </p:nvGrpSpPr>
          <p:grpSpPr>
            <a:xfrm>
              <a:off x="1195332" y="2225681"/>
              <a:ext cx="4566213" cy="1365704"/>
              <a:chOff x="1119851" y="2176765"/>
              <a:chExt cx="4566213" cy="1365704"/>
            </a:xfrm>
          </p:grpSpPr>
          <p:sp>
            <p:nvSpPr>
              <p:cNvPr id="40" name="Rettangolo 39">
                <a:extLst>
                  <a:ext uri="{FF2B5EF4-FFF2-40B4-BE49-F238E27FC236}">
                    <a16:creationId xmlns:a16="http://schemas.microsoft.com/office/drawing/2014/main" id="{BE150F1C-8806-4472-AC03-230B7B405B46}"/>
                  </a:ext>
                </a:extLst>
              </p:cNvPr>
              <p:cNvSpPr/>
              <p:nvPr/>
            </p:nvSpPr>
            <p:spPr>
              <a:xfrm>
                <a:off x="1119851" y="2176765"/>
                <a:ext cx="4566213" cy="1365704"/>
              </a:xfrm>
              <a:prstGeom prst="rect">
                <a:avLst/>
              </a:prstGeom>
              <a:ln w="57150"/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r>
                  <a:rPr lang="it-IT" sz="1350" dirty="0"/>
                  <a:t>BLOCK LETTERS</a:t>
                </a:r>
              </a:p>
            </p:txBody>
          </p:sp>
          <p:sp>
            <p:nvSpPr>
              <p:cNvPr id="41" name="Rettangolo 40">
                <a:extLst>
                  <a:ext uri="{FF2B5EF4-FFF2-40B4-BE49-F238E27FC236}">
                    <a16:creationId xmlns:a16="http://schemas.microsoft.com/office/drawing/2014/main" id="{BB6BF032-4F04-44A6-B886-133050A8C7F2}"/>
                  </a:ext>
                </a:extLst>
              </p:cNvPr>
              <p:cNvSpPr/>
              <p:nvPr/>
            </p:nvSpPr>
            <p:spPr>
              <a:xfrm>
                <a:off x="1214805" y="2441156"/>
                <a:ext cx="2187617" cy="25571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275" dirty="0"/>
                  <a:t>User1.BLOCK LETTERS.0.json</a:t>
                </a:r>
              </a:p>
            </p:txBody>
          </p:sp>
          <p:sp>
            <p:nvSpPr>
              <p:cNvPr id="42" name="Rettangolo 41">
                <a:extLst>
                  <a:ext uri="{FF2B5EF4-FFF2-40B4-BE49-F238E27FC236}">
                    <a16:creationId xmlns:a16="http://schemas.microsoft.com/office/drawing/2014/main" id="{7FB5EC64-34DE-45EF-B56B-3123F811812A}"/>
                  </a:ext>
                </a:extLst>
              </p:cNvPr>
              <p:cNvSpPr/>
              <p:nvPr/>
            </p:nvSpPr>
            <p:spPr>
              <a:xfrm>
                <a:off x="3450435" y="2441157"/>
                <a:ext cx="2167363" cy="2604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275" dirty="0"/>
                  <a:t>User1.BLOCK LETTERS.0.png</a:t>
                </a:r>
              </a:p>
            </p:txBody>
          </p:sp>
          <p:sp>
            <p:nvSpPr>
              <p:cNvPr id="43" name="Rettangolo 42">
                <a:extLst>
                  <a:ext uri="{FF2B5EF4-FFF2-40B4-BE49-F238E27FC236}">
                    <a16:creationId xmlns:a16="http://schemas.microsoft.com/office/drawing/2014/main" id="{6DBC0D1F-77AA-4F49-A5CE-F2CC8A48FDE2}"/>
                  </a:ext>
                </a:extLst>
              </p:cNvPr>
              <p:cNvSpPr/>
              <p:nvPr/>
            </p:nvSpPr>
            <p:spPr>
              <a:xfrm>
                <a:off x="1214805" y="2744993"/>
                <a:ext cx="2187617" cy="2604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275" dirty="0"/>
                  <a:t>User1.BLOCK LETTERS.1.json</a:t>
                </a:r>
              </a:p>
            </p:txBody>
          </p:sp>
          <p:sp>
            <p:nvSpPr>
              <p:cNvPr id="44" name="Rettangolo 43">
                <a:extLst>
                  <a:ext uri="{FF2B5EF4-FFF2-40B4-BE49-F238E27FC236}">
                    <a16:creationId xmlns:a16="http://schemas.microsoft.com/office/drawing/2014/main" id="{3CD9D492-349B-4E62-9E51-03AF3E0595A1}"/>
                  </a:ext>
                </a:extLst>
              </p:cNvPr>
              <p:cNvSpPr/>
              <p:nvPr/>
            </p:nvSpPr>
            <p:spPr>
              <a:xfrm>
                <a:off x="1214805" y="3230638"/>
                <a:ext cx="2187617" cy="2604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275" dirty="0"/>
                  <a:t>User1.BLOCK LETTERS.31.json</a:t>
                </a:r>
              </a:p>
            </p:txBody>
          </p:sp>
          <p:sp>
            <p:nvSpPr>
              <p:cNvPr id="45" name="Rettangolo 44">
                <a:extLst>
                  <a:ext uri="{FF2B5EF4-FFF2-40B4-BE49-F238E27FC236}">
                    <a16:creationId xmlns:a16="http://schemas.microsoft.com/office/drawing/2014/main" id="{24A7DD68-C9D6-4955-B2F0-2C66F2B213CB}"/>
                  </a:ext>
                </a:extLst>
              </p:cNvPr>
              <p:cNvSpPr/>
              <p:nvPr/>
            </p:nvSpPr>
            <p:spPr>
              <a:xfrm>
                <a:off x="3450436" y="3230637"/>
                <a:ext cx="2167362" cy="26043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275" dirty="0"/>
                  <a:t>User1.BLOCK LETTERS.31.png</a:t>
                </a:r>
              </a:p>
            </p:txBody>
          </p:sp>
          <p:sp>
            <p:nvSpPr>
              <p:cNvPr id="46" name="Rettangolo 45">
                <a:extLst>
                  <a:ext uri="{FF2B5EF4-FFF2-40B4-BE49-F238E27FC236}">
                    <a16:creationId xmlns:a16="http://schemas.microsoft.com/office/drawing/2014/main" id="{89EB0030-A562-4A8C-BBE1-17682D1F2400}"/>
                  </a:ext>
                </a:extLst>
              </p:cNvPr>
              <p:cNvSpPr/>
              <p:nvPr/>
            </p:nvSpPr>
            <p:spPr>
              <a:xfrm>
                <a:off x="3450435" y="2744993"/>
                <a:ext cx="2167363" cy="26043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it-IT" sz="1275" dirty="0"/>
                  <a:t>User1.BLOCK LETTERS.1.png</a:t>
                </a:r>
              </a:p>
            </p:txBody>
          </p:sp>
          <p:cxnSp>
            <p:nvCxnSpPr>
              <p:cNvPr id="47" name="Connettore diritto 46">
                <a:extLst>
                  <a:ext uri="{FF2B5EF4-FFF2-40B4-BE49-F238E27FC236}">
                    <a16:creationId xmlns:a16="http://schemas.microsoft.com/office/drawing/2014/main" id="{01DCB30A-155D-45CA-BFB6-48E7DD309C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49618" y="3005422"/>
                <a:ext cx="0" cy="225215"/>
              </a:xfrm>
              <a:prstGeom prst="line">
                <a:avLst/>
              </a:prstGeom>
              <a:ln w="82550">
                <a:solidFill>
                  <a:schemeClr val="accent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diritto 47">
                <a:extLst>
                  <a:ext uri="{FF2B5EF4-FFF2-40B4-BE49-F238E27FC236}">
                    <a16:creationId xmlns:a16="http://schemas.microsoft.com/office/drawing/2014/main" id="{33D01C13-142A-48FC-AAE0-F360429220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7321" y="3005422"/>
                <a:ext cx="0" cy="225215"/>
              </a:xfrm>
              <a:prstGeom prst="line">
                <a:avLst/>
              </a:prstGeom>
              <a:ln w="82550">
                <a:solidFill>
                  <a:schemeClr val="accent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ttangolo con angoli arrotondati 37">
              <a:extLst>
                <a:ext uri="{FF2B5EF4-FFF2-40B4-BE49-F238E27FC236}">
                  <a16:creationId xmlns:a16="http://schemas.microsoft.com/office/drawing/2014/main" id="{91856000-9A65-481B-A617-3607D514B469}"/>
                </a:ext>
              </a:extLst>
            </p:cNvPr>
            <p:cNvSpPr/>
            <p:nvPr/>
          </p:nvSpPr>
          <p:spPr>
            <a:xfrm>
              <a:off x="7125285" y="3271802"/>
              <a:ext cx="1225821" cy="399326"/>
            </a:xfrm>
            <a:prstGeom prst="roundRect">
              <a:avLst/>
            </a:prstGeom>
            <a:ln w="69850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sz="1350" dirty="0"/>
                <a:t>Session id =n</a:t>
              </a:r>
            </a:p>
          </p:txBody>
        </p:sp>
        <p:sp>
          <p:nvSpPr>
            <p:cNvPr id="39" name="Rettangolo con angoli arrotondati 38">
              <a:extLst>
                <a:ext uri="{FF2B5EF4-FFF2-40B4-BE49-F238E27FC236}">
                  <a16:creationId xmlns:a16="http://schemas.microsoft.com/office/drawing/2014/main" id="{1C0A7B52-9E00-445F-9CA3-898D2CF09C0A}"/>
                </a:ext>
              </a:extLst>
            </p:cNvPr>
            <p:cNvSpPr/>
            <p:nvPr/>
          </p:nvSpPr>
          <p:spPr>
            <a:xfrm>
              <a:off x="7125285" y="1872928"/>
              <a:ext cx="1225821" cy="399326"/>
            </a:xfrm>
            <a:prstGeom prst="roundRect">
              <a:avLst/>
            </a:prstGeom>
            <a:ln w="69850"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it-IT" sz="1350" dirty="0"/>
                <a:t>Session id =1</a:t>
              </a:r>
            </a:p>
          </p:txBody>
        </p:sp>
      </p:grp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4721138-E947-4481-97D6-3738E09E6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3982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3F1E37-A48A-4EC9-ADC1-1BC956AF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it-IT" sz="4000" dirty="0"/>
              <a:t>Are </a:t>
            </a:r>
            <a:r>
              <a:rPr lang="it-IT" sz="4000" dirty="0" err="1"/>
              <a:t>these</a:t>
            </a:r>
            <a:r>
              <a:rPr lang="it-IT" sz="4000" dirty="0"/>
              <a:t> information </a:t>
            </a:r>
            <a:r>
              <a:rPr lang="it-IT" sz="4000" dirty="0" err="1"/>
              <a:t>enough</a:t>
            </a:r>
            <a:r>
              <a:rPr lang="it-IT" sz="4000" dirty="0"/>
              <a:t>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465A1F-E0F2-47FF-9E57-E9529EEA6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5556032"/>
            <a:ext cx="7543801" cy="365125"/>
          </a:xfrm>
        </p:spPr>
        <p:txBody>
          <a:bodyPr>
            <a:normAutofit fontScale="92500"/>
          </a:bodyPr>
          <a:lstStyle/>
          <a:p>
            <a:pPr algn="ctr"/>
            <a:r>
              <a:rPr lang="it-IT" dirty="0"/>
              <a:t>Can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reconstruct</a:t>
            </a:r>
            <a:r>
              <a:rPr lang="it-IT" dirty="0"/>
              <a:t> </a:t>
            </a:r>
            <a:r>
              <a:rPr lang="it-IT" dirty="0" err="1"/>
              <a:t>these</a:t>
            </a:r>
            <a:r>
              <a:rPr lang="it-IT" dirty="0"/>
              <a:t> </a:t>
            </a:r>
            <a:r>
              <a:rPr lang="it-IT" dirty="0" err="1"/>
              <a:t>written</a:t>
            </a:r>
            <a:r>
              <a:rPr lang="it-IT" dirty="0"/>
              <a:t> </a:t>
            </a:r>
            <a:r>
              <a:rPr lang="it-IT" dirty="0" err="1"/>
              <a:t>words</a:t>
            </a:r>
            <a:r>
              <a:rPr lang="it-IT" dirty="0"/>
              <a:t>, </a:t>
            </a:r>
            <a:r>
              <a:rPr lang="it-IT" dirty="0" err="1"/>
              <a:t>given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the information </a:t>
            </a:r>
            <a:r>
              <a:rPr lang="it-IT" dirty="0" err="1"/>
              <a:t>stored</a:t>
            </a:r>
            <a:r>
              <a:rPr lang="it-IT" dirty="0"/>
              <a:t>?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D06559E-81FA-49CF-9C46-8051A21D8D23}"/>
              </a:ext>
            </a:extLst>
          </p:cNvPr>
          <p:cNvSpPr txBox="1"/>
          <p:nvPr/>
        </p:nvSpPr>
        <p:spPr>
          <a:xfrm>
            <a:off x="822960" y="1945511"/>
            <a:ext cx="7543801" cy="355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 algn="ctr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</a:pPr>
            <a:r>
              <a:rPr lang="en-US" sz="1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Given words written on the touchscreen with the application:</a:t>
            </a:r>
          </a:p>
        </p:txBody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BAB7D183-AC35-4E11-A9E7-30E58D31726D}"/>
              </a:ext>
            </a:extLst>
          </p:cNvPr>
          <p:cNvGrpSpPr/>
          <p:nvPr/>
        </p:nvGrpSpPr>
        <p:grpSpPr>
          <a:xfrm>
            <a:off x="339644" y="2620087"/>
            <a:ext cx="8464713" cy="2547770"/>
            <a:chOff x="383186" y="2572870"/>
            <a:chExt cx="8464713" cy="2547770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0635BA0D-0882-4B2A-A261-EB44D7757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519"/>
            <a:stretch/>
          </p:blipFill>
          <p:spPr>
            <a:xfrm>
              <a:off x="383186" y="2572870"/>
              <a:ext cx="4188814" cy="2547770"/>
            </a:xfrm>
            <a:prstGeom prst="rect">
              <a:avLst/>
            </a:prstGeom>
            <a:effectLst>
              <a:softEdge rad="31750"/>
            </a:effectLst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4D355AA3-AA2A-47C6-A360-D746A2D697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519"/>
            <a:stretch/>
          </p:blipFill>
          <p:spPr>
            <a:xfrm>
              <a:off x="4659086" y="2572870"/>
              <a:ext cx="4188813" cy="2547770"/>
            </a:xfrm>
            <a:prstGeom prst="rect">
              <a:avLst/>
            </a:prstGeom>
            <a:effectLst>
              <a:softEdge rad="31750"/>
            </a:effectLst>
          </p:spPr>
        </p:pic>
      </p:grp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F580EE0D-AA75-44CE-A2DF-2C9B53877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ED1F4A-BBFD-464B-A366-1916050361AD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506488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ttivo">
  <a:themeElements>
    <a:clrScheme name="Retrospettivo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ttiv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ttiv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761</TotalTime>
  <Words>1754</Words>
  <Application>Microsoft Office PowerPoint</Application>
  <PresentationFormat>Presentazione su schermo (4:3)</PresentationFormat>
  <Paragraphs>277</Paragraphs>
  <Slides>39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39</vt:i4>
      </vt:variant>
    </vt:vector>
  </HeadingPairs>
  <TitlesOfParts>
    <vt:vector size="46" baseType="lpstr">
      <vt:lpstr>Arial Unicode MS</vt:lpstr>
      <vt:lpstr>Arial</vt:lpstr>
      <vt:lpstr>Calibri</vt:lpstr>
      <vt:lpstr>Calibri Light</vt:lpstr>
      <vt:lpstr>Cambria Math</vt:lpstr>
      <vt:lpstr>Wingdings</vt:lpstr>
      <vt:lpstr>Retrospettivo</vt:lpstr>
      <vt:lpstr>Biotouch</vt:lpstr>
      <vt:lpstr>What is it?</vt:lpstr>
      <vt:lpstr>How did we gather the data?</vt:lpstr>
      <vt:lpstr>What is it saved of a word?</vt:lpstr>
      <vt:lpstr>What is the line displayed?</vt:lpstr>
      <vt:lpstr>What is it saved of each point?</vt:lpstr>
      <vt:lpstr>How are the information of a single word organized?</vt:lpstr>
      <vt:lpstr>How is the dataset organized?</vt:lpstr>
      <vt:lpstr>Are these information enough?</vt:lpstr>
      <vt:lpstr>Yes, they are enough!</vt:lpstr>
      <vt:lpstr>Moreover…</vt:lpstr>
      <vt:lpstr>What does it mean?</vt:lpstr>
      <vt:lpstr>Time visualization on a 3D plot</vt:lpstr>
      <vt:lpstr>Is the starting point relevant?</vt:lpstr>
      <vt:lpstr>How does the system work?</vt:lpstr>
      <vt:lpstr>How do we extract features?</vt:lpstr>
      <vt:lpstr>How is the data split?</vt:lpstr>
      <vt:lpstr>What is an SVM?</vt:lpstr>
      <vt:lpstr>Which SVMs do we use?</vt:lpstr>
      <vt:lpstr>SVMs tuning</vt:lpstr>
      <vt:lpstr>Ensemble methods</vt:lpstr>
      <vt:lpstr>How do we evaluate the system?</vt:lpstr>
      <vt:lpstr>How do we do Identification?</vt:lpstr>
      <vt:lpstr>Identification  results overview</vt:lpstr>
      <vt:lpstr>Identification  different weights for the movement SVM</vt:lpstr>
      <vt:lpstr>Identification influence of the starting point</vt:lpstr>
      <vt:lpstr>Identification the global ensemble methods</vt:lpstr>
      <vt:lpstr>How do we do Verification?</vt:lpstr>
      <vt:lpstr>Verification how to generate the test set</vt:lpstr>
      <vt:lpstr>Verification results overview </vt:lpstr>
      <vt:lpstr>Verification  different weights for the movement SVM</vt:lpstr>
      <vt:lpstr>Verification influence of the starting point</vt:lpstr>
      <vt:lpstr>Verification the global ensemble methods</vt:lpstr>
      <vt:lpstr>Verification a comparison: ROC</vt:lpstr>
      <vt:lpstr>Verification a comparison: FRR vs FPR</vt:lpstr>
      <vt:lpstr>Comparison with Biopen ROC</vt:lpstr>
      <vt:lpstr>Comparison with Biopen FRR vs FPR</vt:lpstr>
      <vt:lpstr>Conclusions</vt:lpstr>
      <vt:lpstr>Future works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Biotouch</dc:title>
  <dc:creator>Luca Moschella</dc:creator>
  <cp:lastModifiedBy>Luca Moschella</cp:lastModifiedBy>
  <cp:revision>123</cp:revision>
  <dcterms:created xsi:type="dcterms:W3CDTF">2018-02-05T19:25:06Z</dcterms:created>
  <dcterms:modified xsi:type="dcterms:W3CDTF">2018-02-07T10:31:30Z</dcterms:modified>
</cp:coreProperties>
</file>